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4.xml" ContentType="application/vnd.openxmlformats-officedocument.themeOverride+xml"/>
  <Override PartName="/ppt/charts/chart5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Override5.xml" ContentType="application/vnd.openxmlformats-officedocument.themeOverride+xml"/>
  <Override PartName="/ppt/charts/chart6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theme/themeOverride6.xml" ContentType="application/vnd.openxmlformats-officedocument.themeOverride+xml"/>
  <Override PartName="/ppt/charts/chart7.xml" ContentType="application/vnd.openxmlformats-officedocument.drawingml.chart+xml"/>
  <Override PartName="/ppt/theme/themeOverride7.xml" ContentType="application/vnd.openxmlformats-officedocument.themeOverride+xml"/>
  <Override PartName="/ppt/charts/chart8.xml" ContentType="application/vnd.openxmlformats-officedocument.drawingml.chart+xml"/>
  <Override PartName="/ppt/theme/themeOverride8.xml" ContentType="application/vnd.openxmlformats-officedocument.themeOverride+xml"/>
  <Override PartName="/ppt/charts/chart9.xml" ContentType="application/vnd.openxmlformats-officedocument.drawingml.chart+xml"/>
  <Override PartName="/ppt/theme/themeOverride9.xml" ContentType="application/vnd.openxmlformats-officedocument.themeOverride+xml"/>
  <Override PartName="/ppt/charts/chart10.xml" ContentType="application/vnd.openxmlformats-officedocument.drawingml.chart+xml"/>
  <Override PartName="/ppt/theme/themeOverride10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30"/>
  </p:notesMasterIdLst>
  <p:sldIdLst>
    <p:sldId id="257" r:id="rId5"/>
    <p:sldId id="408" r:id="rId6"/>
    <p:sldId id="401" r:id="rId7"/>
    <p:sldId id="402" r:id="rId8"/>
    <p:sldId id="419" r:id="rId9"/>
    <p:sldId id="435" r:id="rId10"/>
    <p:sldId id="436" r:id="rId11"/>
    <p:sldId id="438" r:id="rId12"/>
    <p:sldId id="423" r:id="rId13"/>
    <p:sldId id="440" r:id="rId14"/>
    <p:sldId id="420" r:id="rId15"/>
    <p:sldId id="422" r:id="rId16"/>
    <p:sldId id="439" r:id="rId17"/>
    <p:sldId id="421" r:id="rId18"/>
    <p:sldId id="424" r:id="rId19"/>
    <p:sldId id="431" r:id="rId20"/>
    <p:sldId id="434" r:id="rId21"/>
    <p:sldId id="433" r:id="rId22"/>
    <p:sldId id="432" r:id="rId23"/>
    <p:sldId id="425" r:id="rId24"/>
    <p:sldId id="426" r:id="rId25"/>
    <p:sldId id="427" r:id="rId26"/>
    <p:sldId id="428" r:id="rId27"/>
    <p:sldId id="430" r:id="rId28"/>
    <p:sldId id="281" r:id="rId29"/>
  </p:sldIdLst>
  <p:sldSz cx="9144000" cy="6858000" type="screen4x3"/>
  <p:notesSz cx="6742113" cy="9872663"/>
  <p:defaultTextStyle>
    <a:defPPr>
      <a:defRPr lang="es-ES_tradnl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6E6E6"/>
    <a:srgbClr val="1795CF"/>
    <a:srgbClr val="FDD73A"/>
    <a:srgbClr val="FDD853"/>
    <a:srgbClr val="639224"/>
    <a:srgbClr val="C7CC3C"/>
    <a:srgbClr val="1380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FAB0B71-CF6A-308B-B835-46FA6AF654DF}" v="182" dt="2021-05-21T12:19:38.97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438" autoAdjust="0"/>
    <p:restoredTop sz="95793" autoAdjust="0"/>
  </p:normalViewPr>
  <p:slideViewPr>
    <p:cSldViewPr snapToObjects="1">
      <p:cViewPr varScale="1">
        <p:scale>
          <a:sx n="105" d="100"/>
          <a:sy n="105" d="100"/>
        </p:scale>
        <p:origin x="2148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microsoft.com/office/2015/10/relationships/revisionInfo" Target="revisionInfo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notesMaster" Target="notesMasters/notesMaster1.xml"/><Relationship Id="rId35" Type="http://schemas.microsoft.com/office/2016/11/relationships/changesInfo" Target="changesInfos/changesInfo1.xml"/><Relationship Id="rId8" Type="http://schemas.openxmlformats.org/officeDocument/2006/relationships/slide" Target="slides/slide4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duardo Reyes" userId="S::ereyeso@turismograncanaria.com::915112d5-50e1-4ba9-a791-7cebf726d370" providerId="AD" clId="Web-{9FAB0B71-CF6A-308B-B835-46FA6AF654DF}"/>
    <pc:docChg chg="modSld">
      <pc:chgData name="Eduardo Reyes" userId="S::ereyeso@turismograncanaria.com::915112d5-50e1-4ba9-a791-7cebf726d370" providerId="AD" clId="Web-{9FAB0B71-CF6A-308B-B835-46FA6AF654DF}" dt="2021-05-21T12:19:38.972" v="149"/>
      <pc:docMkLst>
        <pc:docMk/>
      </pc:docMkLst>
      <pc:sldChg chg="addSp delSp modSp">
        <pc:chgData name="Eduardo Reyes" userId="S::ereyeso@turismograncanaria.com::915112d5-50e1-4ba9-a791-7cebf726d370" providerId="AD" clId="Web-{9FAB0B71-CF6A-308B-B835-46FA6AF654DF}" dt="2021-05-21T12:19:38.972" v="149"/>
        <pc:sldMkLst>
          <pc:docMk/>
          <pc:sldMk cId="391203809" sldId="394"/>
        </pc:sldMkLst>
        <pc:spChg chg="mod">
          <ac:chgData name="Eduardo Reyes" userId="S::ereyeso@turismograncanaria.com::915112d5-50e1-4ba9-a791-7cebf726d370" providerId="AD" clId="Web-{9FAB0B71-CF6A-308B-B835-46FA6AF654DF}" dt="2021-05-21T12:18:31.549" v="38" actId="20577"/>
          <ac:spMkLst>
            <pc:docMk/>
            <pc:sldMk cId="391203809" sldId="394"/>
            <ac:spMk id="35844" creationId="{00000000-0000-0000-0000-000000000000}"/>
          </ac:spMkLst>
        </pc:spChg>
        <pc:graphicFrameChg chg="add del mod modGraphic">
          <ac:chgData name="Eduardo Reyes" userId="S::ereyeso@turismograncanaria.com::915112d5-50e1-4ba9-a791-7cebf726d370" providerId="AD" clId="Web-{9FAB0B71-CF6A-308B-B835-46FA6AF654DF}" dt="2021-05-21T12:19:31.597" v="147"/>
          <ac:graphicFrameMkLst>
            <pc:docMk/>
            <pc:sldMk cId="391203809" sldId="394"/>
            <ac:graphicFrameMk id="5" creationId="{415DE87E-27B2-459B-99C8-EA6B1C17576E}"/>
          </ac:graphicFrameMkLst>
        </pc:graphicFrameChg>
        <pc:graphicFrameChg chg="mod modGraphic">
          <ac:chgData name="Eduardo Reyes" userId="S::ereyeso@turismograncanaria.com::915112d5-50e1-4ba9-a791-7cebf726d370" providerId="AD" clId="Web-{9FAB0B71-CF6A-308B-B835-46FA6AF654DF}" dt="2021-05-21T12:18:53.174" v="89"/>
          <ac:graphicFrameMkLst>
            <pc:docMk/>
            <pc:sldMk cId="391203809" sldId="394"/>
            <ac:graphicFrameMk id="7" creationId="{00000000-0000-0000-0000-000000000000}"/>
          </ac:graphicFrameMkLst>
        </pc:graphicFrameChg>
        <pc:graphicFrameChg chg="mod modGraphic">
          <ac:chgData name="Eduardo Reyes" userId="S::ereyeso@turismograncanaria.com::915112d5-50e1-4ba9-a791-7cebf726d370" providerId="AD" clId="Web-{9FAB0B71-CF6A-308B-B835-46FA6AF654DF}" dt="2021-05-21T12:19:06.550" v="141"/>
          <ac:graphicFrameMkLst>
            <pc:docMk/>
            <pc:sldMk cId="391203809" sldId="394"/>
            <ac:graphicFrameMk id="8" creationId="{00000000-0000-0000-0000-000000000000}"/>
          </ac:graphicFrameMkLst>
        </pc:graphicFrameChg>
        <pc:graphicFrameChg chg="add del mod">
          <ac:chgData name="Eduardo Reyes" userId="S::ereyeso@turismograncanaria.com::915112d5-50e1-4ba9-a791-7cebf726d370" providerId="AD" clId="Web-{9FAB0B71-CF6A-308B-B835-46FA6AF654DF}" dt="2021-05-21T12:19:38.972" v="149"/>
          <ac:graphicFrameMkLst>
            <pc:docMk/>
            <pc:sldMk cId="391203809" sldId="394"/>
            <ac:graphicFrameMk id="10" creationId="{59163C42-46B5-40FE-ADA2-9251EE9553D3}"/>
          </ac:graphicFrameMkLst>
        </pc:graphicFrameChg>
        <pc:cxnChg chg="del">
          <ac:chgData name="Eduardo Reyes" userId="S::ereyeso@turismograncanaria.com::915112d5-50e1-4ba9-a791-7cebf726d370" providerId="AD" clId="Web-{9FAB0B71-CF6A-308B-B835-46FA6AF654DF}" dt="2021-05-21T12:18:17.642" v="0"/>
          <ac:cxnSpMkLst>
            <pc:docMk/>
            <pc:sldMk cId="391203809" sldId="394"/>
            <ac:cxnSpMk id="3" creationId="{00000000-0000-0000-0000-000000000000}"/>
          </ac:cxnSpMkLst>
        </pc:cxn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Hoja_de_c_lculo_de_Microsoft_Excel.xlsx"/><Relationship Id="rId1" Type="http://schemas.openxmlformats.org/officeDocument/2006/relationships/themeOverride" Target="../theme/themeOverride1.xml"/></Relationships>
</file>

<file path=ppt/charts/_rels/chart10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Usuario\Dropbox\Patronato%20de%20Turismo%20de%20GC\Informe%20de%20Coyuntura\Febrero%202022\Informe%20coyuntura%20datos%20Diciembre%202021.xls" TargetMode="External"/><Relationship Id="rId1" Type="http://schemas.openxmlformats.org/officeDocument/2006/relationships/themeOverride" Target="../theme/themeOverride10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Usuario\Dropbox\Patronato%20de%20Turismo%20de%20GC\Informe%20de%20Coyuntura\Febrero%202022\Informe%20coyuntura%20datos%20Diciembre%202021.xls" TargetMode="External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Hoja_de_c_lculo_de_Microsoft_Excel1.xlsx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4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package" Target="../embeddings/Hoja_de_c_lculo_de_Microsoft_Excel2.xlsx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5.xm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package" Target="../embeddings/Hoja_de_c_lculo_de_Microsoft_Excel3.xlsx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6.xml"/><Relationship Id="rId2" Type="http://schemas.microsoft.com/office/2011/relationships/chartColorStyle" Target="colors4.xml"/><Relationship Id="rId1" Type="http://schemas.microsoft.com/office/2011/relationships/chartStyle" Target="style4.xml"/><Relationship Id="rId4" Type="http://schemas.openxmlformats.org/officeDocument/2006/relationships/package" Target="../embeddings/Hoja_de_c_lculo_de_Microsoft_Excel4.xlsx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Usuario\Dropbox\Patronato%20de%20Turismo%20de%20GC\Informe%20de%20Coyuntura\Febrero%202022\Informe%20coyuntura%20datos%20Diciembre%202021.xls" TargetMode="External"/><Relationship Id="rId1" Type="http://schemas.openxmlformats.org/officeDocument/2006/relationships/themeOverride" Target="../theme/themeOverride7.xml"/></Relationships>
</file>

<file path=ppt/charts/_rels/chart8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Usuario\Dropbox\Patronato%20de%20Turismo%20de%20GC\Informe%20de%20Coyuntura\Febrero%202022\Informe%20coyuntura%20datos%20Diciembre%202021.xls" TargetMode="External"/><Relationship Id="rId1" Type="http://schemas.openxmlformats.org/officeDocument/2006/relationships/themeOverride" Target="../theme/themeOverride8.xml"/></Relationships>
</file>

<file path=ppt/charts/_rels/chart9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Usuario\Dropbox\Patronato%20de%20Turismo%20de%20GC\Informe%20de%20Coyuntura\Febrero%202022\Informe%20coyuntura%20datos%20Diciembre%202021.xls" TargetMode="External"/><Relationship Id="rId1" Type="http://schemas.openxmlformats.org/officeDocument/2006/relationships/themeOverride" Target="../theme/themeOverrid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03F3-4178-A150-EA696E9A7B45}"/>
              </c:ext>
            </c:extLst>
          </c:dPt>
          <c:dPt>
            <c:idx val="1"/>
            <c:bubble3D val="0"/>
            <c:spPr>
              <a:solidFill>
                <a:srgbClr val="FFC0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03F3-4178-A150-EA696E9A7B45}"/>
              </c:ext>
            </c:extLst>
          </c:dPt>
          <c:dPt>
            <c:idx val="2"/>
            <c:bubble3D val="0"/>
            <c:spPr>
              <a:solidFill>
                <a:srgbClr val="0070C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03F3-4178-A150-EA696E9A7B45}"/>
              </c:ext>
            </c:extLst>
          </c:dPt>
          <c:dPt>
            <c:idx val="3"/>
            <c:bubble3D val="0"/>
            <c:spPr>
              <a:solidFill>
                <a:srgbClr val="00B05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03F3-4178-A150-EA696E9A7B45}"/>
              </c:ext>
            </c:extLst>
          </c:dPt>
          <c:dPt>
            <c:idx val="4"/>
            <c:bubble3D val="0"/>
            <c:spPr>
              <a:solidFill>
                <a:srgbClr val="FF00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03F3-4178-A150-EA696E9A7B45}"/>
              </c:ext>
            </c:extLst>
          </c:dPt>
          <c:dPt>
            <c:idx val="5"/>
            <c:bubble3D val="0"/>
            <c:spPr>
              <a:solidFill>
                <a:srgbClr val="ED7D3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03F3-4178-A150-EA696E9A7B45}"/>
              </c:ext>
            </c:extLst>
          </c:dPt>
          <c:dPt>
            <c:idx val="6"/>
            <c:bubble3D val="0"/>
            <c:spPr>
              <a:solidFill>
                <a:sysClr val="window" lastClr="FFFFFF">
                  <a:lumMod val="65000"/>
                </a:sys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03F3-4178-A150-EA696E9A7B45}"/>
              </c:ext>
            </c:extLst>
          </c:dPt>
          <c:dPt>
            <c:idx val="7"/>
            <c:bubble3D val="0"/>
            <c:spPr>
              <a:solidFill>
                <a:srgbClr val="5B9BD5">
                  <a:lumMod val="60000"/>
                  <a:lumOff val="40000"/>
                </a:srgb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03F3-4178-A150-EA696E9A7B45}"/>
              </c:ext>
            </c:extLst>
          </c:dPt>
          <c:dPt>
            <c:idx val="8"/>
            <c:bubble3D val="0"/>
            <c:spPr>
              <a:solidFill>
                <a:srgbClr val="E7E6E6">
                  <a:lumMod val="25000"/>
                </a:srgb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1-03F3-4178-A150-EA696E9A7B45}"/>
              </c:ext>
            </c:extLst>
          </c:dPt>
          <c:dLbls>
            <c:dLbl>
              <c:idx val="0"/>
              <c:layout>
                <c:manualLayout>
                  <c:x val="-1.7953636298607429E-2"/>
                  <c:y val="4.6311576322420776E-3"/>
                </c:manualLayout>
              </c:layout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/>
                  </a:pPr>
                  <a:endParaRPr lang="es-ES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03F3-4178-A150-EA696E9A7B45}"/>
                </c:ext>
              </c:extLst>
            </c:dLbl>
            <c:dLbl>
              <c:idx val="1"/>
              <c:layout>
                <c:manualLayout>
                  <c:x val="-8.1715886143162927E-3"/>
                  <c:y val="-3.4415159182946443E-3"/>
                </c:manualLayout>
              </c:layout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/>
                  </a:pPr>
                  <a:endParaRPr lang="es-ES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03F3-4178-A150-EA696E9A7B45}"/>
                </c:ext>
              </c:extLst>
            </c:dLbl>
            <c:dLbl>
              <c:idx val="2"/>
              <c:layout>
                <c:manualLayout>
                  <c:x val="-2.0482987571759009E-2"/>
                  <c:y val="-9.0111854297782665E-3"/>
                </c:manualLayout>
              </c:layout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/>
                  </a:pPr>
                  <a:endParaRPr lang="es-ES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03F3-4178-A150-EA696E9A7B45}"/>
                </c:ext>
              </c:extLst>
            </c:dLbl>
            <c:dLbl>
              <c:idx val="3"/>
              <c:layout>
                <c:manualLayout>
                  <c:x val="-1.7426060736118677E-2"/>
                  <c:y val="-1.0647681015920915E-2"/>
                </c:manualLayout>
              </c:layout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/>
                  </a:pPr>
                  <a:endParaRPr lang="es-ES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03F3-4178-A150-EA696E9A7B45}"/>
                </c:ext>
              </c:extLst>
            </c:dLbl>
            <c:dLbl>
              <c:idx val="4"/>
              <c:layout>
                <c:manualLayout>
                  <c:x val="-1.7528186335198665E-2"/>
                  <c:y val="-7.3828196625122461E-3"/>
                </c:manualLayout>
              </c:layout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/>
                  </a:pPr>
                  <a:endParaRPr lang="es-ES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9-03F3-4178-A150-EA696E9A7B45}"/>
                </c:ext>
              </c:extLst>
            </c:dLbl>
            <c:dLbl>
              <c:idx val="5"/>
              <c:layout>
                <c:manualLayout>
                  <c:x val="-1.8862422071454905E-2"/>
                  <c:y val="-1.1074753380378449E-2"/>
                </c:manualLayout>
              </c:layout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/>
                  </a:pPr>
                  <a:endParaRPr lang="es-ES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B-03F3-4178-A150-EA696E9A7B45}"/>
                </c:ext>
              </c:extLst>
            </c:dLbl>
            <c:dLbl>
              <c:idx val="6"/>
              <c:layout>
                <c:manualLayout>
                  <c:x val="1.1327137566923631E-2"/>
                  <c:y val="-2.2773141381279435E-2"/>
                </c:manualLayout>
              </c:layout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/>
                  </a:pPr>
                  <a:endParaRPr lang="es-ES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D-03F3-4178-A150-EA696E9A7B45}"/>
                </c:ext>
              </c:extLst>
            </c:dLbl>
            <c:dLbl>
              <c:idx val="7"/>
              <c:layout>
                <c:manualLayout>
                  <c:x val="1.5272756011301444E-3"/>
                  <c:y val="-3.786196765751787E-2"/>
                </c:manualLayout>
              </c:layout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/>
                  </a:pPr>
                  <a:endParaRPr lang="es-ES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F-03F3-4178-A150-EA696E9A7B45}"/>
                </c:ext>
              </c:extLst>
            </c:dLbl>
            <c:dLbl>
              <c:idx val="8"/>
              <c:layout>
                <c:manualLayout>
                  <c:x val="2.3132548682986979E-2"/>
                  <c:y val="9.337545381677614E-3"/>
                </c:manualLayout>
              </c:layout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/>
                  </a:pPr>
                  <a:endParaRPr lang="es-ES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1-03F3-4178-A150-EA696E9A7B45}"/>
                </c:ext>
              </c:extLst>
            </c:dLbl>
            <c:spPr>
              <a:noFill/>
              <a:ln w="25400">
                <a:noFill/>
              </a:ln>
            </c:sp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'D.4 DICIEMBRE'!$A$7:$A$15</c:f>
              <c:strCache>
                <c:ptCount val="9"/>
                <c:pt idx="0">
                  <c:v>Alemania</c:v>
                </c:pt>
                <c:pt idx="1">
                  <c:v>Bélgica</c:v>
                </c:pt>
                <c:pt idx="2">
                  <c:v>Francia</c:v>
                </c:pt>
                <c:pt idx="3">
                  <c:v>Irlanda</c:v>
                </c:pt>
                <c:pt idx="4">
                  <c:v>Italia</c:v>
                </c:pt>
                <c:pt idx="5">
                  <c:v>Países Bajos</c:v>
                </c:pt>
                <c:pt idx="6">
                  <c:v>Países Nórdicos</c:v>
                </c:pt>
                <c:pt idx="7">
                  <c:v>Reino Unido</c:v>
                </c:pt>
                <c:pt idx="8">
                  <c:v>Otros países</c:v>
                </c:pt>
              </c:strCache>
            </c:strRef>
          </c:cat>
          <c:val>
            <c:numRef>
              <c:f>'D.4 DICIEMBRE'!$C$7:$C$15</c:f>
              <c:numCache>
                <c:formatCode>0.00%</c:formatCode>
                <c:ptCount val="9"/>
                <c:pt idx="0">
                  <c:v>0.21796213092488959</c:v>
                </c:pt>
                <c:pt idx="1">
                  <c:v>2.5135722247796297E-2</c:v>
                </c:pt>
                <c:pt idx="2">
                  <c:v>3.4585871190361155E-2</c:v>
                </c:pt>
                <c:pt idx="3">
                  <c:v>2.1502512811343223E-2</c:v>
                </c:pt>
                <c:pt idx="4">
                  <c:v>2.8818388985478574E-2</c:v>
                </c:pt>
                <c:pt idx="5">
                  <c:v>6.7912483403271023E-2</c:v>
                </c:pt>
                <c:pt idx="6">
                  <c:v>0.31362016031774415</c:v>
                </c:pt>
                <c:pt idx="7">
                  <c:v>0.18390126800911535</c:v>
                </c:pt>
                <c:pt idx="8">
                  <c:v>0.10656146211000064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2-03F3-4178-A150-EA696E9A7B4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7450621502500866"/>
          <c:y val="0.29225836375442671"/>
          <c:w val="0.2549378497499134"/>
          <c:h val="0.4261286362073764"/>
        </c:manualLayout>
      </c:layout>
      <c:overlay val="0"/>
      <c:spPr>
        <a:noFill/>
        <a:ln w="25400">
          <a:noFill/>
        </a:ln>
      </c:spPr>
    </c:legend>
    <c:plotVisOnly val="1"/>
    <c:dispBlanksAs val="gap"/>
    <c:showDLblsOverMax val="0"/>
  </c:chart>
  <c:spPr>
    <a:noFill/>
    <a:ln w="6350">
      <a:noFill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entury Gothic" panose="020B0502020202020204" pitchFamily="34" charset="0"/>
          <a:ea typeface="Calibri"/>
          <a:cs typeface="Calibri"/>
        </a:defRPr>
      </a:pPr>
      <a:endParaRPr lang="es-ES"/>
    </a:p>
  </c:txPr>
  <c:externalData r:id="rId2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'D.20 DICIEMBRE'!$A$9</c:f>
              <c:strCache>
                <c:ptCount val="1"/>
                <c:pt idx="0">
                  <c:v>   2019 Febrero</c:v>
                </c:pt>
              </c:strCache>
            </c:strRef>
          </c:tx>
          <c:spPr>
            <a:solidFill>
              <a:srgbClr val="5B9BD5"/>
            </a:solidFill>
            <a:ln w="25400">
              <a:noFill/>
            </a:ln>
          </c:spPr>
          <c:invertIfNegative val="0"/>
          <c:cat>
            <c:strRef>
              <c:f>'D.20 DICIEMBRE'!$B$7:$G$7</c:f>
              <c:strCache>
                <c:ptCount val="6"/>
                <c:pt idx="0">
                  <c:v>CANARIAS</c:v>
                </c:pt>
                <c:pt idx="1">
                  <c:v>LANZAROTE</c:v>
                </c:pt>
                <c:pt idx="2">
                  <c:v>FUERTEVENTURA</c:v>
                </c:pt>
                <c:pt idx="3">
                  <c:v>GRAN CANARIA</c:v>
                </c:pt>
                <c:pt idx="4">
                  <c:v>TENERIFE</c:v>
                </c:pt>
                <c:pt idx="5">
                  <c:v>LA PALMA</c:v>
                </c:pt>
              </c:strCache>
            </c:strRef>
          </c:cat>
          <c:val>
            <c:numRef>
              <c:f>'D.20 DICIEMBRE'!$B$9:$G$9</c:f>
              <c:numCache>
                <c:formatCode>General</c:formatCode>
                <c:ptCount val="6"/>
                <c:pt idx="0">
                  <c:v>69.12</c:v>
                </c:pt>
                <c:pt idx="1">
                  <c:v>72.87</c:v>
                </c:pt>
                <c:pt idx="2">
                  <c:v>60.44</c:v>
                </c:pt>
                <c:pt idx="3">
                  <c:v>68.86</c:v>
                </c:pt>
                <c:pt idx="4">
                  <c:v>72.45</c:v>
                </c:pt>
                <c:pt idx="5">
                  <c:v>61.92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544-4BFC-9958-6A69102F8066}"/>
            </c:ext>
          </c:extLst>
        </c:ser>
        <c:ser>
          <c:idx val="1"/>
          <c:order val="1"/>
          <c:tx>
            <c:strRef>
              <c:f>'D.20 DICIEMBRE'!$A$10</c:f>
              <c:strCache>
                <c:ptCount val="1"/>
                <c:pt idx="0">
                  <c:v>   2022 Febrero</c:v>
                </c:pt>
              </c:strCache>
            </c:strRef>
          </c:tx>
          <c:spPr>
            <a:solidFill>
              <a:srgbClr val="FFC000"/>
            </a:solidFill>
            <a:ln w="25400">
              <a:noFill/>
            </a:ln>
          </c:spPr>
          <c:invertIfNegative val="0"/>
          <c:cat>
            <c:strRef>
              <c:f>'D.20 DICIEMBRE'!$B$7:$G$7</c:f>
              <c:strCache>
                <c:ptCount val="6"/>
                <c:pt idx="0">
                  <c:v>CANARIAS</c:v>
                </c:pt>
                <c:pt idx="1">
                  <c:v>LANZAROTE</c:v>
                </c:pt>
                <c:pt idx="2">
                  <c:v>FUERTEVENTURA</c:v>
                </c:pt>
                <c:pt idx="3">
                  <c:v>GRAN CANARIA</c:v>
                </c:pt>
                <c:pt idx="4">
                  <c:v>TENERIFE</c:v>
                </c:pt>
                <c:pt idx="5">
                  <c:v>LA PALMA</c:v>
                </c:pt>
              </c:strCache>
            </c:strRef>
          </c:cat>
          <c:val>
            <c:numRef>
              <c:f>'D.20 DICIEMBRE'!$B$10:$G$10</c:f>
              <c:numCache>
                <c:formatCode>General</c:formatCode>
                <c:ptCount val="6"/>
                <c:pt idx="0">
                  <c:v>63.49</c:v>
                </c:pt>
                <c:pt idx="1">
                  <c:v>67.930000000000007</c:v>
                </c:pt>
                <c:pt idx="2">
                  <c:v>57.9</c:v>
                </c:pt>
                <c:pt idx="3">
                  <c:v>61.85</c:v>
                </c:pt>
                <c:pt idx="4">
                  <c:v>66.89</c:v>
                </c:pt>
                <c:pt idx="5">
                  <c:v>23.79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544-4BFC-9958-6A69102F806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680638159"/>
        <c:axId val="1"/>
      </c:barChart>
      <c:catAx>
        <c:axId val="68063815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vert="horz"/>
          <a:lstStyle/>
          <a:p>
            <a:pPr>
              <a:defRPr/>
            </a:pPr>
            <a:endParaRPr lang="es-ES"/>
          </a:p>
        </c:txPr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ln w="6350">
            <a:noFill/>
          </a:ln>
        </c:spPr>
        <c:txPr>
          <a:bodyPr rot="0" vert="horz"/>
          <a:lstStyle/>
          <a:p>
            <a:pPr>
              <a:defRPr/>
            </a:pPr>
            <a:endParaRPr lang="es-ES"/>
          </a:p>
        </c:txPr>
        <c:crossAx val="680638159"/>
        <c:crosses val="autoZero"/>
        <c:crossBetween val="between"/>
      </c:valAx>
      <c:spPr>
        <a:noFill/>
        <a:ln w="25400">
          <a:noFill/>
        </a:ln>
      </c:spPr>
    </c:plotArea>
    <c:legend>
      <c:legendPos val="b"/>
      <c:layout/>
      <c:overlay val="0"/>
      <c:spPr>
        <a:noFill/>
        <a:ln w="25400">
          <a:noFill/>
        </a:ln>
      </c:sp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entury Gothic" panose="020B0502020202020204" pitchFamily="34" charset="0"/>
          <a:ea typeface="Calibri"/>
          <a:cs typeface="Calibri"/>
        </a:defRPr>
      </a:pPr>
      <a:endParaRPr lang="es-ES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v>2019 Febrero</c:v>
          </c:tx>
          <c:spPr>
            <a:solidFill>
              <a:srgbClr val="5B9BD5"/>
            </a:solidFill>
            <a:ln w="25400">
              <a:noFill/>
            </a:ln>
          </c:spPr>
          <c:invertIfNegative val="0"/>
          <c:cat>
            <c:strRef>
              <c:f>'D.11 DICIEMBRE'!$C$1:$G$1</c:f>
              <c:strCache>
                <c:ptCount val="5"/>
                <c:pt idx="0">
                  <c:v>Lanzarote</c:v>
                </c:pt>
                <c:pt idx="1">
                  <c:v>Fuerteventura</c:v>
                </c:pt>
                <c:pt idx="2">
                  <c:v>Gran Canaria</c:v>
                </c:pt>
                <c:pt idx="3">
                  <c:v>Tenerife</c:v>
                </c:pt>
                <c:pt idx="4">
                  <c:v>La Palma</c:v>
                </c:pt>
              </c:strCache>
            </c:strRef>
          </c:cat>
          <c:val>
            <c:numRef>
              <c:f>'D.11 DICIEMBRE'!$C$2:$G$2</c:f>
              <c:numCache>
                <c:formatCode>#,##0</c:formatCode>
                <c:ptCount val="5"/>
                <c:pt idx="0">
                  <c:v>207623</c:v>
                </c:pt>
                <c:pt idx="1">
                  <c:v>161812</c:v>
                </c:pt>
                <c:pt idx="2">
                  <c:v>358628</c:v>
                </c:pt>
                <c:pt idx="3">
                  <c:v>440417</c:v>
                </c:pt>
                <c:pt idx="4">
                  <c:v>17953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240-4F7F-88A8-CAEA4D182121}"/>
            </c:ext>
          </c:extLst>
        </c:ser>
        <c:ser>
          <c:idx val="1"/>
          <c:order val="1"/>
          <c:tx>
            <c:v>2022 Febrero</c:v>
          </c:tx>
          <c:spPr>
            <a:solidFill>
              <a:srgbClr val="FFC000"/>
            </a:solidFill>
            <a:ln w="25400">
              <a:noFill/>
            </a:ln>
          </c:spPr>
          <c:invertIfNegative val="0"/>
          <c:cat>
            <c:strRef>
              <c:f>'D.11 DICIEMBRE'!$C$1:$G$1</c:f>
              <c:strCache>
                <c:ptCount val="5"/>
                <c:pt idx="0">
                  <c:v>Lanzarote</c:v>
                </c:pt>
                <c:pt idx="1">
                  <c:v>Fuerteventura</c:v>
                </c:pt>
                <c:pt idx="2">
                  <c:v>Gran Canaria</c:v>
                </c:pt>
                <c:pt idx="3">
                  <c:v>Tenerife</c:v>
                </c:pt>
                <c:pt idx="4">
                  <c:v>La Palma</c:v>
                </c:pt>
              </c:strCache>
            </c:strRef>
          </c:cat>
          <c:val>
            <c:numRef>
              <c:f>'D.11 DICIEMBRE'!$C$3:$G$3</c:f>
              <c:numCache>
                <c:formatCode>#,##0</c:formatCode>
                <c:ptCount val="5"/>
                <c:pt idx="0">
                  <c:v>179099</c:v>
                </c:pt>
                <c:pt idx="1">
                  <c:v>141685</c:v>
                </c:pt>
                <c:pt idx="2">
                  <c:v>266875</c:v>
                </c:pt>
                <c:pt idx="3">
                  <c:v>397255</c:v>
                </c:pt>
                <c:pt idx="4" formatCode="General">
                  <c:v>2175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240-4F7F-88A8-CAEA4D18212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792938703"/>
        <c:axId val="1"/>
      </c:barChart>
      <c:catAx>
        <c:axId val="179293870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vert="horz"/>
          <a:lstStyle/>
          <a:p>
            <a:pPr>
              <a:defRPr sz="9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s-ES"/>
          </a:p>
        </c:txPr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ln w="6350">
            <a:noFill/>
          </a:ln>
        </c:spPr>
        <c:txPr>
          <a:bodyPr rot="0" vert="horz"/>
          <a:lstStyle/>
          <a:p>
            <a:pPr>
              <a:defRPr sz="9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s-ES"/>
          </a:p>
        </c:txPr>
        <c:crossAx val="1792938703"/>
        <c:crosses val="autoZero"/>
        <c:crossBetween val="between"/>
      </c:valAx>
      <c:spPr>
        <a:noFill/>
        <a:ln w="25400">
          <a:noFill/>
        </a:ln>
      </c:spPr>
    </c:plotArea>
    <c:legend>
      <c:legendPos val="b"/>
      <c:layout/>
      <c:overlay val="0"/>
      <c:spPr>
        <a:noFill/>
        <a:ln w="25400">
          <a:noFill/>
        </a:ln>
      </c:spPr>
      <c:txPr>
        <a:bodyPr/>
        <a:lstStyle/>
        <a:p>
          <a:pPr>
            <a:defRPr sz="825" b="0" i="0" u="none" strike="noStrike" baseline="0">
              <a:solidFill>
                <a:srgbClr val="000000"/>
              </a:solidFill>
              <a:latin typeface="Calibri"/>
              <a:ea typeface="Calibri"/>
              <a:cs typeface="Calibri"/>
            </a:defRPr>
          </a:pPr>
          <a:endParaRPr lang="es-ES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ES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4E5F-408F-8299-5DDFD4605EFE}"/>
              </c:ext>
            </c:extLst>
          </c:dPt>
          <c:dPt>
            <c:idx val="1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4E5F-408F-8299-5DDFD4605EFE}"/>
              </c:ext>
            </c:extLst>
          </c:dPt>
          <c:dPt>
            <c:idx val="2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4E5F-408F-8299-5DDFD4605EFE}"/>
              </c:ext>
            </c:extLst>
          </c:dPt>
          <c:dPt>
            <c:idx val="3"/>
            <c:bubble3D val="0"/>
            <c:spPr>
              <a:solidFill>
                <a:schemeClr val="accent5">
                  <a:lumMod val="5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4E5F-408F-8299-5DDFD4605EFE}"/>
              </c:ext>
            </c:extLst>
          </c:dPt>
          <c:dLbls>
            <c:dLbl>
              <c:idx val="0"/>
              <c:layout>
                <c:manualLayout>
                  <c:x val="2.1166785969935577E-2"/>
                  <c:y val="-1.0952901720618255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4E5F-408F-8299-5DDFD4605EFE}"/>
                </c:ext>
              </c:extLst>
            </c:dLbl>
            <c:dLbl>
              <c:idx val="1"/>
              <c:layout>
                <c:manualLayout>
                  <c:x val="-3.1990696985954928E-2"/>
                  <c:y val="5.4695605913413561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4E5F-408F-8299-5DDFD4605EFE}"/>
                </c:ext>
              </c:extLst>
            </c:dLbl>
            <c:dLbl>
              <c:idx val="3"/>
              <c:layout>
                <c:manualLayout>
                  <c:x val="6.3427257543220317E-2"/>
                  <c:y val="1.5372557596967045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4E5F-408F-8299-5DDFD4605EF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Century Gothic" panose="020B0502020202020204" pitchFamily="34" charset="0"/>
                    <a:ea typeface="+mn-ea"/>
                    <a:cs typeface="+mn-cs"/>
                  </a:defRPr>
                </a:pPr>
                <a:endParaRPr lang="es-ES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'Seccion 2'!$A$63:$A$66</c:f>
              <c:strCache>
                <c:ptCount val="4"/>
                <c:pt idx="0">
                  <c:v>Vacaciones, recreo y ocio</c:v>
                </c:pt>
                <c:pt idx="1">
                  <c:v>Visita y salud</c:v>
                </c:pt>
                <c:pt idx="2">
                  <c:v>Educación, religión, compras y otros motivos personales</c:v>
                </c:pt>
                <c:pt idx="3">
                  <c:v>Negocios y motivos profesionales</c:v>
                </c:pt>
              </c:strCache>
            </c:strRef>
          </c:cat>
          <c:val>
            <c:numRef>
              <c:f>'Seccion 2'!$C$63:$C$66</c:f>
              <c:numCache>
                <c:formatCode>0.00%</c:formatCode>
                <c:ptCount val="4"/>
                <c:pt idx="0">
                  <c:v>0.92182888350751113</c:v>
                </c:pt>
                <c:pt idx="1">
                  <c:v>1.6081866379559218E-2</c:v>
                </c:pt>
                <c:pt idx="2">
                  <c:v>1.1330328667837286E-2</c:v>
                </c:pt>
                <c:pt idx="3">
                  <c:v>5.0758921445092399E-2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4E5F-408F-8299-5DDFD4605EFE}"/>
            </c:ext>
          </c:extLst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  <a:ea typeface="+mn-ea"/>
              <a:cs typeface="+mn-cs"/>
            </a:defRPr>
          </a:pPr>
          <a:endParaRPr lang="es-ES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>
          <a:latin typeface="Century Gothic" panose="020B0502020202020204" pitchFamily="34" charset="0"/>
        </a:defRPr>
      </a:pPr>
      <a:endParaRPr lang="es-ES"/>
    </a:p>
  </c:txPr>
  <c:externalData r:id="rId4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4B53-4E7B-BEEF-C00483B6471D}"/>
              </c:ext>
            </c:extLst>
          </c:dPt>
          <c:dPt>
            <c:idx val="1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4B53-4E7B-BEEF-C00483B6471D}"/>
              </c:ext>
            </c:extLst>
          </c:dPt>
          <c:dLbls>
            <c:dLbl>
              <c:idx val="0"/>
              <c:layout>
                <c:manualLayout>
                  <c:x val="-1.8422376954946747E-2"/>
                  <c:y val="-1.6410032079323417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4B53-4E7B-BEEF-C00483B6471D}"/>
                </c:ext>
              </c:extLst>
            </c:dLbl>
            <c:dLbl>
              <c:idx val="1"/>
              <c:layout>
                <c:manualLayout>
                  <c:x val="1.8880284592525109E-2"/>
                  <c:y val="1.286891221930592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4B53-4E7B-BEEF-C00483B6471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Century Gothic" panose="020B0502020202020204" pitchFamily="34" charset="0"/>
                    <a:ea typeface="+mn-ea"/>
                    <a:cs typeface="+mn-cs"/>
                  </a:defRPr>
                </a:pPr>
                <a:endParaRPr lang="es-ES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'Seccion 2'!$A$99:$A$100</c:f>
              <c:strCache>
                <c:ptCount val="2"/>
                <c:pt idx="0">
                  <c:v>Si contrataron un paquete turístico</c:v>
                </c:pt>
                <c:pt idx="1">
                  <c:v>No contrataron un paquete turístico</c:v>
                </c:pt>
              </c:strCache>
            </c:strRef>
          </c:cat>
          <c:val>
            <c:numRef>
              <c:f>'Seccion 2'!$C$99:$C$100</c:f>
              <c:numCache>
                <c:formatCode>0.00%</c:formatCode>
                <c:ptCount val="2"/>
                <c:pt idx="0">
                  <c:v>0.53956118602044634</c:v>
                </c:pt>
                <c:pt idx="1">
                  <c:v>0.46043881397955372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4B53-4E7B-BEEF-C00483B6471D}"/>
            </c:ext>
          </c:extLst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  <a:ea typeface="+mn-ea"/>
              <a:cs typeface="+mn-cs"/>
            </a:defRPr>
          </a:pPr>
          <a:endParaRPr lang="es-ES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>
          <a:latin typeface="Century Gothic" panose="020B0502020202020204" pitchFamily="34" charset="0"/>
        </a:defRPr>
      </a:pPr>
      <a:endParaRPr lang="es-ES"/>
    </a:p>
  </c:txPr>
  <c:externalData r:id="rId4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7EBB-4EEA-9B23-D8937DDA094B}"/>
              </c:ext>
            </c:extLst>
          </c:dPt>
          <c:dPt>
            <c:idx val="1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7EBB-4EEA-9B23-D8937DDA094B}"/>
              </c:ext>
            </c:extLst>
          </c:dPt>
          <c:dPt>
            <c:idx val="2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7EBB-4EEA-9B23-D8937DDA094B}"/>
              </c:ext>
            </c:extLst>
          </c:dPt>
          <c:dPt>
            <c:idx val="3"/>
            <c:bubble3D val="0"/>
            <c:spPr>
              <a:solidFill>
                <a:schemeClr val="accent5">
                  <a:lumMod val="5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7EBB-4EEA-9B23-D8937DDA094B}"/>
              </c:ext>
            </c:extLst>
          </c:dPt>
          <c:dPt>
            <c:idx val="4"/>
            <c:bubble3D val="0"/>
            <c:spPr>
              <a:solidFill>
                <a:schemeClr val="accent6">
                  <a:lumMod val="5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7EBB-4EEA-9B23-D8937DDA094B}"/>
              </c:ext>
            </c:extLst>
          </c:dPt>
          <c:dLbls>
            <c:dLbl>
              <c:idx val="0"/>
              <c:layout>
                <c:manualLayout>
                  <c:x val="-1.0429427394717238E-2"/>
                  <c:y val="9.8569130471594275E-3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7EBB-4EEA-9B23-D8937DDA094B}"/>
                </c:ext>
              </c:extLst>
            </c:dLbl>
            <c:dLbl>
              <c:idx val="1"/>
              <c:layout>
                <c:manualLayout>
                  <c:x val="8.1217319863256913E-3"/>
                  <c:y val="-2.2729320125306918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7EBB-4EEA-9B23-D8937DDA094B}"/>
                </c:ext>
              </c:extLst>
            </c:dLbl>
            <c:dLbl>
              <c:idx val="2"/>
              <c:layout>
                <c:manualLayout>
                  <c:x val="1.4067689222778446E-2"/>
                  <c:y val="2.5343832020996559E-3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7EBB-4EEA-9B23-D8937DDA094B}"/>
                </c:ext>
              </c:extLst>
            </c:dLbl>
            <c:dLbl>
              <c:idx val="3"/>
              <c:layout>
                <c:manualLayout>
                  <c:x val="3.6027165395159173E-3"/>
                  <c:y val="-1.3936307961504812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7EBB-4EEA-9B23-D8937DDA094B}"/>
                </c:ext>
              </c:extLst>
            </c:dLbl>
            <c:dLbl>
              <c:idx val="4"/>
              <c:layout>
                <c:manualLayout>
                  <c:x val="1.2089795460683429E-2"/>
                  <c:y val="2.1558885784438236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9-7EBB-4EEA-9B23-D8937DDA094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s-ES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'Seccion 2'!$A$25:$A$29</c:f>
              <c:strCache>
                <c:ptCount val="5"/>
                <c:pt idx="0">
                  <c:v>Hoteles y alojamientos</c:v>
                </c:pt>
                <c:pt idx="1">
                  <c:v>Apartamentos</c:v>
                </c:pt>
                <c:pt idx="2">
                  <c:v>Vivienda de amigos y familiares</c:v>
                </c:pt>
                <c:pt idx="3">
                  <c:v>Cruceros</c:v>
                </c:pt>
                <c:pt idx="4">
                  <c:v>Vivienda propia</c:v>
                </c:pt>
              </c:strCache>
            </c:strRef>
          </c:cat>
          <c:val>
            <c:numRef>
              <c:f>'Seccion 2'!$C$25:$C$29</c:f>
              <c:numCache>
                <c:formatCode>0.00%</c:formatCode>
                <c:ptCount val="5"/>
                <c:pt idx="0">
                  <c:v>0.71400527116617762</c:v>
                </c:pt>
                <c:pt idx="1">
                  <c:v>6.0129333768068685E-2</c:v>
                </c:pt>
                <c:pt idx="2">
                  <c:v>6.276491685686339E-2</c:v>
                </c:pt>
                <c:pt idx="3">
                  <c:v>8.4216389522877952E-2</c:v>
                </c:pt>
                <c:pt idx="4">
                  <c:v>2.5836186284099553E-2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7EBB-4EEA-9B23-D8937DDA094B}"/>
            </c:ext>
          </c:extLst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es-ES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es-ES"/>
    </a:p>
  </c:txPr>
  <c:externalData r:id="rId4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94F8-423E-ACE8-E6EF02ED8C5B}"/>
              </c:ext>
            </c:extLst>
          </c:dPt>
          <c:dPt>
            <c:idx val="1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94F8-423E-ACE8-E6EF02ED8C5B}"/>
              </c:ext>
            </c:extLst>
          </c:dPt>
          <c:dPt>
            <c:idx val="2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94F8-423E-ACE8-E6EF02ED8C5B}"/>
              </c:ext>
            </c:extLst>
          </c:dPt>
          <c:dPt>
            <c:idx val="3"/>
            <c:bubble3D val="0"/>
            <c:spPr>
              <a:solidFill>
                <a:schemeClr val="accent5">
                  <a:lumMod val="5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94F8-423E-ACE8-E6EF02ED8C5B}"/>
              </c:ext>
            </c:extLst>
          </c:dPt>
          <c:dLbls>
            <c:dLbl>
              <c:idx val="0"/>
              <c:layout>
                <c:manualLayout>
                  <c:x val="-1.0020071020534198E-2"/>
                  <c:y val="-7.4747156605424322E-3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94F8-423E-ACE8-E6EF02ED8C5B}"/>
                </c:ext>
              </c:extLst>
            </c:dLbl>
            <c:dLbl>
              <c:idx val="1"/>
              <c:layout>
                <c:manualLayout>
                  <c:x val="1.2359557996426917E-2"/>
                  <c:y val="2.6139632545931758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94F8-423E-ACE8-E6EF02ED8C5B}"/>
                </c:ext>
              </c:extLst>
            </c:dLbl>
            <c:dLbl>
              <c:idx val="2"/>
              <c:layout>
                <c:manualLayout>
                  <c:x val="9.668056198857496E-3"/>
                  <c:y val="1.6988976377952755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94F8-423E-ACE8-E6EF02ED8C5B}"/>
                </c:ext>
              </c:extLst>
            </c:dLbl>
            <c:dLbl>
              <c:idx val="3"/>
              <c:layout>
                <c:manualLayout>
                  <c:x val="1.8880875184719505E-2"/>
                  <c:y val="7.4085739282589679E-3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94F8-423E-ACE8-E6EF02ED8C5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Century Gothic" panose="020B0502020202020204" pitchFamily="34" charset="0"/>
                    <a:ea typeface="+mn-ea"/>
                    <a:cs typeface="+mn-cs"/>
                  </a:defRPr>
                </a:pPr>
                <a:endParaRPr lang="es-ES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'Seccion 2'!$A$4:$A$7</c:f>
              <c:strCache>
                <c:ptCount val="4"/>
                <c:pt idx="0">
                  <c:v>De 1 a 7 noches</c:v>
                </c:pt>
                <c:pt idx="1">
                  <c:v>De 8 a 15 noches</c:v>
                </c:pt>
                <c:pt idx="2">
                  <c:v>De 16 a 31 noches</c:v>
                </c:pt>
                <c:pt idx="3">
                  <c:v>Más de 31 noches</c:v>
                </c:pt>
              </c:strCache>
            </c:strRef>
          </c:cat>
          <c:val>
            <c:numRef>
              <c:f>'Seccion 2'!$C$4:$C$7</c:f>
              <c:numCache>
                <c:formatCode>0.00%</c:formatCode>
                <c:ptCount val="4"/>
                <c:pt idx="0">
                  <c:v>0.66049091298130969</c:v>
                </c:pt>
                <c:pt idx="1">
                  <c:v>0.22953765058706455</c:v>
                </c:pt>
                <c:pt idx="2">
                  <c:v>7.3901864953078988E-2</c:v>
                </c:pt>
                <c:pt idx="3">
                  <c:v>3.6069571478546759E-2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94F8-423E-ACE8-E6EF02ED8C5B}"/>
            </c:ext>
          </c:extLst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  <a:ea typeface="+mn-ea"/>
              <a:cs typeface="+mn-cs"/>
            </a:defRPr>
          </a:pPr>
          <a:endParaRPr lang="es-ES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>
          <a:latin typeface="Century Gothic" panose="020B0502020202020204" pitchFamily="34" charset="0"/>
        </a:defRPr>
      </a:pPr>
      <a:endParaRPr lang="es-ES"/>
    </a:p>
  </c:txPr>
  <c:externalData r:id="rId4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'D.17 DICIEMBRE'!$A$11</c:f>
              <c:strCache>
                <c:ptCount val="1"/>
                <c:pt idx="0">
                  <c:v>2019 Febrero</c:v>
                </c:pt>
              </c:strCache>
            </c:strRef>
          </c:tx>
          <c:spPr>
            <a:solidFill>
              <a:srgbClr val="5B9BD5"/>
            </a:solidFill>
            <a:ln w="25400">
              <a:noFill/>
            </a:ln>
          </c:spPr>
          <c:invertIfNegative val="0"/>
          <c:cat>
            <c:strRef>
              <c:f>'D.17 DICIEMBRE'!$B$9:$S$9</c:f>
              <c:strCache>
                <c:ptCount val="18"/>
                <c:pt idx="0">
                  <c:v>Alemania</c:v>
                </c:pt>
                <c:pt idx="1">
                  <c:v> Austria</c:v>
                </c:pt>
                <c:pt idx="2">
                  <c:v> Bélgica</c:v>
                </c:pt>
                <c:pt idx="3">
                  <c:v> Canada</c:v>
                </c:pt>
                <c:pt idx="4">
                  <c:v> Dinamarca</c:v>
                </c:pt>
                <c:pt idx="5">
                  <c:v> Estados Unidos</c:v>
                </c:pt>
                <c:pt idx="6">
                  <c:v> Finlandia</c:v>
                </c:pt>
                <c:pt idx="7">
                  <c:v> Francia</c:v>
                </c:pt>
                <c:pt idx="8">
                  <c:v> Gran Bretaña</c:v>
                </c:pt>
                <c:pt idx="9">
                  <c:v> Holanda</c:v>
                </c:pt>
                <c:pt idx="10">
                  <c:v> Irlanda</c:v>
                </c:pt>
                <c:pt idx="11">
                  <c:v> Italia</c:v>
                </c:pt>
                <c:pt idx="12">
                  <c:v> Noruega</c:v>
                </c:pt>
                <c:pt idx="13">
                  <c:v> Suecia</c:v>
                </c:pt>
                <c:pt idx="14">
                  <c:v> Suiza</c:v>
                </c:pt>
                <c:pt idx="15">
                  <c:v> Otros países</c:v>
                </c:pt>
                <c:pt idx="16">
                  <c:v>Nacionales</c:v>
                </c:pt>
                <c:pt idx="17">
                  <c:v> Canarias</c:v>
                </c:pt>
              </c:strCache>
            </c:strRef>
          </c:cat>
          <c:val>
            <c:numRef>
              <c:f>'D.17 DICIEMBRE'!$B$11:$S$11</c:f>
              <c:numCache>
                <c:formatCode>General</c:formatCode>
                <c:ptCount val="18"/>
                <c:pt idx="0">
                  <c:v>9.6300000000000008</c:v>
                </c:pt>
                <c:pt idx="1">
                  <c:v>9.17</c:v>
                </c:pt>
                <c:pt idx="2">
                  <c:v>8.73</c:v>
                </c:pt>
                <c:pt idx="3">
                  <c:v>4.6900000000000004</c:v>
                </c:pt>
                <c:pt idx="4">
                  <c:v>8.4600000000000009</c:v>
                </c:pt>
                <c:pt idx="5">
                  <c:v>4.08</c:v>
                </c:pt>
                <c:pt idx="6">
                  <c:v>8.59</c:v>
                </c:pt>
                <c:pt idx="7">
                  <c:v>7.19</c:v>
                </c:pt>
                <c:pt idx="8">
                  <c:v>7.91</c:v>
                </c:pt>
                <c:pt idx="9">
                  <c:v>9.83</c:v>
                </c:pt>
                <c:pt idx="10">
                  <c:v>8.0500000000000007</c:v>
                </c:pt>
                <c:pt idx="11">
                  <c:v>8.56</c:v>
                </c:pt>
                <c:pt idx="12">
                  <c:v>10.76</c:v>
                </c:pt>
                <c:pt idx="13">
                  <c:v>8.8000000000000007</c:v>
                </c:pt>
                <c:pt idx="14">
                  <c:v>9.69</c:v>
                </c:pt>
                <c:pt idx="15">
                  <c:v>7.18</c:v>
                </c:pt>
                <c:pt idx="16">
                  <c:v>3.81</c:v>
                </c:pt>
                <c:pt idx="17">
                  <c:v>3.46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2C3-474D-853A-B69739F82948}"/>
            </c:ext>
          </c:extLst>
        </c:ser>
        <c:ser>
          <c:idx val="1"/>
          <c:order val="1"/>
          <c:tx>
            <c:strRef>
              <c:f>'D.17 DICIEMBRE'!$A$10</c:f>
              <c:strCache>
                <c:ptCount val="1"/>
                <c:pt idx="0">
                  <c:v>2022 Febrero</c:v>
                </c:pt>
              </c:strCache>
            </c:strRef>
          </c:tx>
          <c:spPr>
            <a:solidFill>
              <a:srgbClr val="FFC000"/>
            </a:solidFill>
            <a:ln w="25400">
              <a:noFill/>
            </a:ln>
          </c:spPr>
          <c:invertIfNegative val="0"/>
          <c:cat>
            <c:strRef>
              <c:f>'D.17 DICIEMBRE'!$B$9:$S$9</c:f>
              <c:strCache>
                <c:ptCount val="18"/>
                <c:pt idx="0">
                  <c:v>Alemania</c:v>
                </c:pt>
                <c:pt idx="1">
                  <c:v> Austria</c:v>
                </c:pt>
                <c:pt idx="2">
                  <c:v> Bélgica</c:v>
                </c:pt>
                <c:pt idx="3">
                  <c:v> Canada</c:v>
                </c:pt>
                <c:pt idx="4">
                  <c:v> Dinamarca</c:v>
                </c:pt>
                <c:pt idx="5">
                  <c:v> Estados Unidos</c:v>
                </c:pt>
                <c:pt idx="6">
                  <c:v> Finlandia</c:v>
                </c:pt>
                <c:pt idx="7">
                  <c:v> Francia</c:v>
                </c:pt>
                <c:pt idx="8">
                  <c:v> Gran Bretaña</c:v>
                </c:pt>
                <c:pt idx="9">
                  <c:v> Holanda</c:v>
                </c:pt>
                <c:pt idx="10">
                  <c:v> Irlanda</c:v>
                </c:pt>
                <c:pt idx="11">
                  <c:v> Italia</c:v>
                </c:pt>
                <c:pt idx="12">
                  <c:v> Noruega</c:v>
                </c:pt>
                <c:pt idx="13">
                  <c:v> Suecia</c:v>
                </c:pt>
                <c:pt idx="14">
                  <c:v> Suiza</c:v>
                </c:pt>
                <c:pt idx="15">
                  <c:v> Otros países</c:v>
                </c:pt>
                <c:pt idx="16">
                  <c:v>Nacionales</c:v>
                </c:pt>
                <c:pt idx="17">
                  <c:v> Canarias</c:v>
                </c:pt>
              </c:strCache>
            </c:strRef>
          </c:cat>
          <c:val>
            <c:numRef>
              <c:f>'D.17 DICIEMBRE'!$B$10:$S$10</c:f>
              <c:numCache>
                <c:formatCode>General</c:formatCode>
                <c:ptCount val="18"/>
                <c:pt idx="0">
                  <c:v>8.9</c:v>
                </c:pt>
                <c:pt idx="1">
                  <c:v>8.91</c:v>
                </c:pt>
                <c:pt idx="2">
                  <c:v>6.66</c:v>
                </c:pt>
                <c:pt idx="3">
                  <c:v>6.05</c:v>
                </c:pt>
                <c:pt idx="4">
                  <c:v>7.7</c:v>
                </c:pt>
                <c:pt idx="5">
                  <c:v>4.18</c:v>
                </c:pt>
                <c:pt idx="6">
                  <c:v>7.84</c:v>
                </c:pt>
                <c:pt idx="7">
                  <c:v>6.11</c:v>
                </c:pt>
                <c:pt idx="8">
                  <c:v>7.07</c:v>
                </c:pt>
                <c:pt idx="9">
                  <c:v>7.32</c:v>
                </c:pt>
                <c:pt idx="10">
                  <c:v>6.98</c:v>
                </c:pt>
                <c:pt idx="11">
                  <c:v>6.61</c:v>
                </c:pt>
                <c:pt idx="12">
                  <c:v>8.77</c:v>
                </c:pt>
                <c:pt idx="13">
                  <c:v>8.02</c:v>
                </c:pt>
                <c:pt idx="14">
                  <c:v>8.32</c:v>
                </c:pt>
                <c:pt idx="15">
                  <c:v>6.6</c:v>
                </c:pt>
                <c:pt idx="16">
                  <c:v>3.3</c:v>
                </c:pt>
                <c:pt idx="17">
                  <c:v>3.01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2C3-474D-853A-B69739F8294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680640239"/>
        <c:axId val="1"/>
      </c:barChart>
      <c:catAx>
        <c:axId val="68064023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700000" vert="horz"/>
          <a:lstStyle/>
          <a:p>
            <a:pPr>
              <a:defRPr/>
            </a:pPr>
            <a:endParaRPr lang="es-ES"/>
          </a:p>
        </c:txPr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ln w="6350">
            <a:noFill/>
          </a:ln>
        </c:spPr>
        <c:txPr>
          <a:bodyPr rot="0" vert="horz"/>
          <a:lstStyle/>
          <a:p>
            <a:pPr>
              <a:defRPr/>
            </a:pPr>
            <a:endParaRPr lang="es-ES"/>
          </a:p>
        </c:txPr>
        <c:crossAx val="680640239"/>
        <c:crosses val="autoZero"/>
        <c:crossBetween val="between"/>
      </c:valAx>
      <c:spPr>
        <a:noFill/>
        <a:ln w="25400">
          <a:noFill/>
        </a:ln>
      </c:spPr>
    </c:plotArea>
    <c:legend>
      <c:legendPos val="b"/>
      <c:layout/>
      <c:overlay val="0"/>
      <c:spPr>
        <a:noFill/>
        <a:ln w="25400">
          <a:noFill/>
        </a:ln>
      </c:sp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entury Gothic" panose="020B0502020202020204" pitchFamily="34" charset="0"/>
          <a:ea typeface="Calibri"/>
          <a:cs typeface="Calibri"/>
        </a:defRPr>
      </a:pPr>
      <a:endParaRPr lang="es-ES"/>
    </a:p>
  </c:txPr>
  <c:externalData r:id="rId2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'D.18 DICIEMBRE'!$C$9</c:f>
              <c:strCache>
                <c:ptCount val="1"/>
                <c:pt idx="0">
                  <c:v>2019 Febrero</c:v>
                </c:pt>
              </c:strCache>
            </c:strRef>
          </c:tx>
          <c:spPr>
            <a:solidFill>
              <a:srgbClr val="5B9BD5"/>
            </a:solidFill>
            <a:ln w="25400">
              <a:noFill/>
            </a:ln>
          </c:spPr>
          <c:invertIfNegative val="0"/>
          <c:cat>
            <c:strRef>
              <c:f>'D.18 DICIEMBRE'!$A$11:$A$28</c:f>
              <c:strCache>
                <c:ptCount val="18"/>
                <c:pt idx="0">
                  <c:v>   Alemania</c:v>
                </c:pt>
                <c:pt idx="1">
                  <c:v>    Austria</c:v>
                </c:pt>
                <c:pt idx="2">
                  <c:v>    Bélgica</c:v>
                </c:pt>
                <c:pt idx="3">
                  <c:v>    Canada</c:v>
                </c:pt>
                <c:pt idx="4">
                  <c:v>    Dinamarca</c:v>
                </c:pt>
                <c:pt idx="5">
                  <c:v>    Estados Unidos</c:v>
                </c:pt>
                <c:pt idx="6">
                  <c:v>    Finlandia</c:v>
                </c:pt>
                <c:pt idx="7">
                  <c:v>    Francia</c:v>
                </c:pt>
                <c:pt idx="8">
                  <c:v>    Gran Bretaña</c:v>
                </c:pt>
                <c:pt idx="9">
                  <c:v>    Holanda</c:v>
                </c:pt>
                <c:pt idx="10">
                  <c:v>    Irlanda</c:v>
                </c:pt>
                <c:pt idx="11">
                  <c:v>    Italia</c:v>
                </c:pt>
                <c:pt idx="12">
                  <c:v>    Noruega</c:v>
                </c:pt>
                <c:pt idx="13">
                  <c:v>    Suecia</c:v>
                </c:pt>
                <c:pt idx="14">
                  <c:v>    Suiza</c:v>
                </c:pt>
                <c:pt idx="15">
                  <c:v>    Otros países</c:v>
                </c:pt>
                <c:pt idx="16">
                  <c:v>    Nacionales</c:v>
                </c:pt>
                <c:pt idx="17">
                  <c:v>    Canarias</c:v>
                </c:pt>
              </c:strCache>
            </c:strRef>
          </c:cat>
          <c:val>
            <c:numRef>
              <c:f>'D.18 DICIEMBRE'!$C$11:$C$28</c:f>
              <c:numCache>
                <c:formatCode>#,##0</c:formatCode>
                <c:ptCount val="18"/>
                <c:pt idx="0">
                  <c:v>429936</c:v>
                </c:pt>
                <c:pt idx="1">
                  <c:v>28867</c:v>
                </c:pt>
                <c:pt idx="2">
                  <c:v>39719</c:v>
                </c:pt>
                <c:pt idx="3">
                  <c:v>1169</c:v>
                </c:pt>
                <c:pt idx="4">
                  <c:v>140223</c:v>
                </c:pt>
                <c:pt idx="5">
                  <c:v>3394</c:v>
                </c:pt>
                <c:pt idx="6">
                  <c:v>158420</c:v>
                </c:pt>
                <c:pt idx="7">
                  <c:v>42670</c:v>
                </c:pt>
                <c:pt idx="8">
                  <c:v>320502</c:v>
                </c:pt>
                <c:pt idx="9">
                  <c:v>131875</c:v>
                </c:pt>
                <c:pt idx="10">
                  <c:v>28850</c:v>
                </c:pt>
                <c:pt idx="11">
                  <c:v>50595</c:v>
                </c:pt>
                <c:pt idx="12">
                  <c:v>380217</c:v>
                </c:pt>
                <c:pt idx="13">
                  <c:v>388694</c:v>
                </c:pt>
                <c:pt idx="14">
                  <c:v>40251</c:v>
                </c:pt>
                <c:pt idx="15">
                  <c:v>122303</c:v>
                </c:pt>
                <c:pt idx="16">
                  <c:v>69666</c:v>
                </c:pt>
                <c:pt idx="17">
                  <c:v>58338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985-45D4-BDC2-F88385A9776C}"/>
            </c:ext>
          </c:extLst>
        </c:ser>
        <c:ser>
          <c:idx val="1"/>
          <c:order val="1"/>
          <c:tx>
            <c:strRef>
              <c:f>'D.18 DICIEMBRE'!$B$9</c:f>
              <c:strCache>
                <c:ptCount val="1"/>
                <c:pt idx="0">
                  <c:v>2022 Febrero</c:v>
                </c:pt>
              </c:strCache>
            </c:strRef>
          </c:tx>
          <c:spPr>
            <a:solidFill>
              <a:srgbClr val="FFC000"/>
            </a:solidFill>
            <a:ln w="25400">
              <a:noFill/>
            </a:ln>
          </c:spPr>
          <c:invertIfNegative val="0"/>
          <c:cat>
            <c:strRef>
              <c:f>'D.18 DICIEMBRE'!$A$11:$A$28</c:f>
              <c:strCache>
                <c:ptCount val="18"/>
                <c:pt idx="0">
                  <c:v>   Alemania</c:v>
                </c:pt>
                <c:pt idx="1">
                  <c:v>    Austria</c:v>
                </c:pt>
                <c:pt idx="2">
                  <c:v>    Bélgica</c:v>
                </c:pt>
                <c:pt idx="3">
                  <c:v>    Canada</c:v>
                </c:pt>
                <c:pt idx="4">
                  <c:v>    Dinamarca</c:v>
                </c:pt>
                <c:pt idx="5">
                  <c:v>    Estados Unidos</c:v>
                </c:pt>
                <c:pt idx="6">
                  <c:v>    Finlandia</c:v>
                </c:pt>
                <c:pt idx="7">
                  <c:v>    Francia</c:v>
                </c:pt>
                <c:pt idx="8">
                  <c:v>    Gran Bretaña</c:v>
                </c:pt>
                <c:pt idx="9">
                  <c:v>    Holanda</c:v>
                </c:pt>
                <c:pt idx="10">
                  <c:v>    Irlanda</c:v>
                </c:pt>
                <c:pt idx="11">
                  <c:v>    Italia</c:v>
                </c:pt>
                <c:pt idx="12">
                  <c:v>    Noruega</c:v>
                </c:pt>
                <c:pt idx="13">
                  <c:v>    Suecia</c:v>
                </c:pt>
                <c:pt idx="14">
                  <c:v>    Suiza</c:v>
                </c:pt>
                <c:pt idx="15">
                  <c:v>    Otros países</c:v>
                </c:pt>
                <c:pt idx="16">
                  <c:v>    Nacionales</c:v>
                </c:pt>
                <c:pt idx="17">
                  <c:v>    Canarias</c:v>
                </c:pt>
              </c:strCache>
            </c:strRef>
          </c:cat>
          <c:val>
            <c:numRef>
              <c:f>'D.18 DICIEMBRE'!$B$11:$B$28</c:f>
              <c:numCache>
                <c:formatCode>#,##0</c:formatCode>
                <c:ptCount val="18"/>
                <c:pt idx="0">
                  <c:v>274165</c:v>
                </c:pt>
                <c:pt idx="1">
                  <c:v>20882</c:v>
                </c:pt>
                <c:pt idx="2">
                  <c:v>39477</c:v>
                </c:pt>
                <c:pt idx="3">
                  <c:v>1011</c:v>
                </c:pt>
                <c:pt idx="4">
                  <c:v>124610</c:v>
                </c:pt>
                <c:pt idx="5">
                  <c:v>3699</c:v>
                </c:pt>
                <c:pt idx="6">
                  <c:v>75824</c:v>
                </c:pt>
                <c:pt idx="7">
                  <c:v>40669</c:v>
                </c:pt>
                <c:pt idx="8">
                  <c:v>254555</c:v>
                </c:pt>
                <c:pt idx="9">
                  <c:v>129496</c:v>
                </c:pt>
                <c:pt idx="10">
                  <c:v>32724</c:v>
                </c:pt>
                <c:pt idx="11">
                  <c:v>34796</c:v>
                </c:pt>
                <c:pt idx="12">
                  <c:v>158576</c:v>
                </c:pt>
                <c:pt idx="13">
                  <c:v>155833</c:v>
                </c:pt>
                <c:pt idx="14">
                  <c:v>24365</c:v>
                </c:pt>
                <c:pt idx="15">
                  <c:v>127903</c:v>
                </c:pt>
                <c:pt idx="16">
                  <c:v>74205</c:v>
                </c:pt>
                <c:pt idx="17">
                  <c:v>71048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985-45D4-BDC2-F88385A9776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680641071"/>
        <c:axId val="1"/>
      </c:barChart>
      <c:catAx>
        <c:axId val="68064107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700000" vert="horz"/>
          <a:lstStyle/>
          <a:p>
            <a:pPr>
              <a:defRPr/>
            </a:pPr>
            <a:endParaRPr lang="es-ES"/>
          </a:p>
        </c:txPr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ln w="6350">
            <a:noFill/>
          </a:ln>
        </c:spPr>
        <c:txPr>
          <a:bodyPr rot="0" vert="horz"/>
          <a:lstStyle/>
          <a:p>
            <a:pPr>
              <a:defRPr/>
            </a:pPr>
            <a:endParaRPr lang="es-ES"/>
          </a:p>
        </c:txPr>
        <c:crossAx val="680641071"/>
        <c:crosses val="autoZero"/>
        <c:crossBetween val="between"/>
      </c:valAx>
      <c:spPr>
        <a:noFill/>
        <a:ln w="25400">
          <a:noFill/>
        </a:ln>
      </c:spPr>
    </c:plotArea>
    <c:legend>
      <c:legendPos val="b"/>
      <c:layout/>
      <c:overlay val="0"/>
      <c:spPr>
        <a:noFill/>
        <a:ln w="25400">
          <a:noFill/>
        </a:ln>
      </c:sp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entury Gothic" panose="020B0502020202020204" pitchFamily="34" charset="0"/>
          <a:ea typeface="Calibri"/>
          <a:cs typeface="Calibri"/>
        </a:defRPr>
      </a:pPr>
      <a:endParaRPr lang="es-ES"/>
    </a:p>
  </c:txPr>
  <c:externalData r:id="rId2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'D.19 DICIEMBRE'!$A$9</c:f>
              <c:strCache>
                <c:ptCount val="1"/>
                <c:pt idx="0">
                  <c:v>   2019 Febrero</c:v>
                </c:pt>
              </c:strCache>
            </c:strRef>
          </c:tx>
          <c:spPr>
            <a:solidFill>
              <a:srgbClr val="5B9BD5"/>
            </a:solidFill>
            <a:ln w="25400">
              <a:noFill/>
            </a:ln>
          </c:spPr>
          <c:invertIfNegative val="0"/>
          <c:cat>
            <c:strRef>
              <c:f>'D.19 DICIEMBRE'!$B$7:$G$7</c:f>
              <c:strCache>
                <c:ptCount val="6"/>
                <c:pt idx="0">
                  <c:v>CANARIAS</c:v>
                </c:pt>
                <c:pt idx="1">
                  <c:v>LANZAROTE</c:v>
                </c:pt>
                <c:pt idx="2">
                  <c:v>FUERTEVENTURA</c:v>
                </c:pt>
                <c:pt idx="3">
                  <c:v>GRAN CANARIA</c:v>
                </c:pt>
                <c:pt idx="4">
                  <c:v>TENERIFE</c:v>
                </c:pt>
                <c:pt idx="5">
                  <c:v>LA PALMA</c:v>
                </c:pt>
              </c:strCache>
            </c:strRef>
          </c:cat>
          <c:val>
            <c:numRef>
              <c:f>'D.19 DICIEMBRE'!$B$9:$G$9</c:f>
              <c:numCache>
                <c:formatCode>General</c:formatCode>
                <c:ptCount val="6"/>
                <c:pt idx="0">
                  <c:v>89.17</c:v>
                </c:pt>
                <c:pt idx="1">
                  <c:v>76.38</c:v>
                </c:pt>
                <c:pt idx="2">
                  <c:v>77.739999999999995</c:v>
                </c:pt>
                <c:pt idx="3">
                  <c:v>95.08</c:v>
                </c:pt>
                <c:pt idx="4">
                  <c:v>96.33</c:v>
                </c:pt>
                <c:pt idx="5">
                  <c:v>53.84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7DB-4713-810A-C6BD197BD1B6}"/>
            </c:ext>
          </c:extLst>
        </c:ser>
        <c:ser>
          <c:idx val="1"/>
          <c:order val="1"/>
          <c:tx>
            <c:strRef>
              <c:f>'D.19 DICIEMBRE'!$A$10</c:f>
              <c:strCache>
                <c:ptCount val="1"/>
                <c:pt idx="0">
                  <c:v>   2022 Febrero</c:v>
                </c:pt>
              </c:strCache>
            </c:strRef>
          </c:tx>
          <c:spPr>
            <a:solidFill>
              <a:srgbClr val="FFC000"/>
            </a:solidFill>
            <a:ln w="25400">
              <a:noFill/>
            </a:ln>
          </c:spPr>
          <c:invertIfNegative val="0"/>
          <c:cat>
            <c:strRef>
              <c:f>'D.19 DICIEMBRE'!$B$7:$G$7</c:f>
              <c:strCache>
                <c:ptCount val="6"/>
                <c:pt idx="0">
                  <c:v>CANARIAS</c:v>
                </c:pt>
                <c:pt idx="1">
                  <c:v>LANZAROTE</c:v>
                </c:pt>
                <c:pt idx="2">
                  <c:v>FUERTEVENTURA</c:v>
                </c:pt>
                <c:pt idx="3">
                  <c:v>GRAN CANARIA</c:v>
                </c:pt>
                <c:pt idx="4">
                  <c:v>TENERIFE</c:v>
                </c:pt>
                <c:pt idx="5">
                  <c:v>LA PALMA</c:v>
                </c:pt>
              </c:strCache>
            </c:strRef>
          </c:cat>
          <c:val>
            <c:numRef>
              <c:f>'D.19 DICIEMBRE'!$B$10:$G$10</c:f>
              <c:numCache>
                <c:formatCode>General</c:formatCode>
                <c:ptCount val="6"/>
                <c:pt idx="0">
                  <c:v>103.43</c:v>
                </c:pt>
                <c:pt idx="1">
                  <c:v>92.94</c:v>
                </c:pt>
                <c:pt idx="2">
                  <c:v>83.75</c:v>
                </c:pt>
                <c:pt idx="3">
                  <c:v>114.45</c:v>
                </c:pt>
                <c:pt idx="4">
                  <c:v>109.22</c:v>
                </c:pt>
                <c:pt idx="5">
                  <c:v>60.56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7DB-4713-810A-C6BD197BD1B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680629839"/>
        <c:axId val="1"/>
      </c:barChart>
      <c:catAx>
        <c:axId val="68062983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vert="horz"/>
          <a:lstStyle/>
          <a:p>
            <a:pPr>
              <a:defRPr/>
            </a:pPr>
            <a:endParaRPr lang="es-ES"/>
          </a:p>
        </c:txPr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ln w="6350">
            <a:noFill/>
          </a:ln>
        </c:spPr>
        <c:txPr>
          <a:bodyPr rot="0" vert="horz"/>
          <a:lstStyle/>
          <a:p>
            <a:pPr>
              <a:defRPr/>
            </a:pPr>
            <a:endParaRPr lang="es-ES"/>
          </a:p>
        </c:txPr>
        <c:crossAx val="680629839"/>
        <c:crosses val="autoZero"/>
        <c:crossBetween val="between"/>
      </c:valAx>
      <c:spPr>
        <a:noFill/>
        <a:ln w="25400">
          <a:noFill/>
        </a:ln>
      </c:spPr>
    </c:plotArea>
    <c:legend>
      <c:legendPos val="b"/>
      <c:layout/>
      <c:overlay val="0"/>
      <c:spPr>
        <a:noFill/>
        <a:ln w="25400">
          <a:noFill/>
        </a:ln>
      </c:sp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entury Gothic" panose="020B0502020202020204" pitchFamily="34" charset="0"/>
          <a:ea typeface="Calibri"/>
          <a:cs typeface="Calibri"/>
        </a:defRPr>
      </a:pPr>
      <a:endParaRPr lang="es-ES"/>
    </a:p>
  </c:txPr>
  <c:externalData r:id="rId2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2920887" cy="493312"/>
          </a:xfrm>
          <a:prstGeom prst="rect">
            <a:avLst/>
          </a:prstGeom>
        </p:spPr>
        <p:txBody>
          <a:bodyPr vert="horz" lIns="92501" tIns="46250" rIns="92501" bIns="4625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19621" y="2"/>
            <a:ext cx="2920887" cy="493312"/>
          </a:xfrm>
          <a:prstGeom prst="rect">
            <a:avLst/>
          </a:prstGeom>
        </p:spPr>
        <p:txBody>
          <a:bodyPr vert="horz" lIns="92501" tIns="46250" rIns="92501" bIns="4625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43C02A28-8064-449A-A873-34D4DA17B403}" type="datetimeFigureOut">
              <a:rPr lang="es-ES_tradnl"/>
              <a:pPr>
                <a:defRPr/>
              </a:pPr>
              <a:t>07/04/2022</a:t>
            </a:fld>
            <a:endParaRPr lang="es-ES_tradnl" dirty="0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903288" y="741363"/>
            <a:ext cx="4935537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501" tIns="46250" rIns="92501" bIns="46250" rtlCol="0" anchor="ctr"/>
          <a:lstStyle/>
          <a:p>
            <a:pPr lvl="0"/>
            <a:endParaRPr lang="es-ES_tradnl" noProof="0" dirty="0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74051" y="4688872"/>
            <a:ext cx="5394011" cy="4443020"/>
          </a:xfrm>
          <a:prstGeom prst="rect">
            <a:avLst/>
          </a:prstGeom>
        </p:spPr>
        <p:txBody>
          <a:bodyPr vert="horz" lIns="92501" tIns="46250" rIns="92501" bIns="46250" rtlCol="0">
            <a:normAutofit/>
          </a:bodyPr>
          <a:lstStyle/>
          <a:p>
            <a:pPr lvl="0"/>
            <a:r>
              <a:rPr lang="es-ES_tradnl" noProof="0"/>
              <a:t>Haga clic para modificar el estilo de texto del patrón</a:t>
            </a:r>
          </a:p>
          <a:p>
            <a:pPr lvl="1"/>
            <a:r>
              <a:rPr lang="es-ES_tradnl" noProof="0"/>
              <a:t>Segundo nivel</a:t>
            </a:r>
          </a:p>
          <a:p>
            <a:pPr lvl="2"/>
            <a:r>
              <a:rPr lang="es-ES_tradnl" noProof="0"/>
              <a:t>Tercer nivel</a:t>
            </a:r>
          </a:p>
          <a:p>
            <a:pPr lvl="3"/>
            <a:r>
              <a:rPr lang="es-ES_tradnl" noProof="0"/>
              <a:t>Cuarto nivel</a:t>
            </a:r>
          </a:p>
          <a:p>
            <a:pPr lvl="4"/>
            <a:r>
              <a:rPr lang="es-ES_tradnl" noProof="0"/>
              <a:t>Quinto nivel</a:t>
            </a: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9377746"/>
            <a:ext cx="2920887" cy="493312"/>
          </a:xfrm>
          <a:prstGeom prst="rect">
            <a:avLst/>
          </a:prstGeom>
        </p:spPr>
        <p:txBody>
          <a:bodyPr vert="horz" lIns="92501" tIns="46250" rIns="92501" bIns="4625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19621" y="9377746"/>
            <a:ext cx="2920887" cy="493312"/>
          </a:xfrm>
          <a:prstGeom prst="rect">
            <a:avLst/>
          </a:prstGeom>
        </p:spPr>
        <p:txBody>
          <a:bodyPr vert="horz" lIns="92501" tIns="46250" rIns="92501" bIns="4625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B3E0F00C-30F5-44E5-8F22-016C3AF961AA}" type="slidenum">
              <a:rPr lang="es-ES_tradnl"/>
              <a:pPr>
                <a:defRPr/>
              </a:pPr>
              <a:t>‹Nº›</a:t>
            </a:fld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85717915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_tradnl"/>
              <a:t>Clic para editar título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/>
              <a:t>Haga clic para modificar el estilo de subtítulo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5CA0E3-F295-47FB-B3F0-1D44A40054B8}" type="datetime1">
              <a:rPr lang="es-ES_tradnl"/>
              <a:pPr>
                <a:defRPr/>
              </a:pPr>
              <a:t>07/04/2022</a:t>
            </a:fld>
            <a:endParaRPr lang="es-ES_tradnl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20D2F2-77AE-477B-8D50-BC0EE9A92088}" type="slidenum">
              <a:rPr lang="es-ES_tradnl"/>
              <a:pPr>
                <a:defRPr/>
              </a:pPr>
              <a:t>‹Nº›</a:t>
            </a:fld>
            <a:endParaRPr lang="es-ES_tradnl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E1481F-5935-4F07-AD4B-DBD4C358A990}" type="datetime1">
              <a:rPr lang="es-ES_tradnl"/>
              <a:pPr>
                <a:defRPr/>
              </a:pPr>
              <a:t>07/04/2022</a:t>
            </a:fld>
            <a:endParaRPr lang="es-ES_tradnl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ED4851-F520-466C-ACA4-E1BB2E5DE8E5}" type="slidenum">
              <a:rPr lang="es-ES_tradnl"/>
              <a:pPr>
                <a:defRPr/>
              </a:pPr>
              <a:t>‹Nº›</a:t>
            </a:fld>
            <a:endParaRPr lang="es-ES_tradnl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_tradnl"/>
              <a:t>Clic para editar título</a:t>
            </a:r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059FD7-C982-4117-A221-C92DF39D6C40}" type="datetime1">
              <a:rPr lang="es-ES_tradnl"/>
              <a:pPr>
                <a:defRPr/>
              </a:pPr>
              <a:t>07/04/2022</a:t>
            </a:fld>
            <a:endParaRPr lang="es-ES_tradnl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7A93E0-939F-4F4A-98C8-6D2D7CFC26FA}" type="slidenum">
              <a:rPr lang="es-ES_tradnl"/>
              <a:pPr>
                <a:defRPr/>
              </a:pPr>
              <a:t>‹Nº›</a:t>
            </a:fld>
            <a:endParaRPr lang="es-ES_tradnl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CAC6F6-B790-4214-81B0-EFBBF1AEDD79}" type="datetime1">
              <a:rPr lang="es-ES_tradnl"/>
              <a:pPr>
                <a:defRPr/>
              </a:pPr>
              <a:t>07/04/2022</a:t>
            </a:fld>
            <a:endParaRPr lang="es-ES_tradnl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238B83-E735-47D9-9825-86DE4508F9A4}" type="slidenum">
              <a:rPr lang="es-ES_tradnl"/>
              <a:pPr>
                <a:defRPr/>
              </a:pPr>
              <a:t>‹Nº›</a:t>
            </a:fld>
            <a:endParaRPr lang="es-ES_tradnl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_tradnl"/>
              <a:t>Clic para editar título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E91358-A9FB-497C-AC8F-289FA0A0C363}" type="datetime1">
              <a:rPr lang="es-ES_tradnl"/>
              <a:pPr>
                <a:defRPr/>
              </a:pPr>
              <a:t>07/04/2022</a:t>
            </a:fld>
            <a:endParaRPr lang="es-ES_tradnl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7FE294-19DB-48AF-9843-CF7FD0120590}" type="slidenum">
              <a:rPr lang="es-ES_tradnl"/>
              <a:pPr>
                <a:defRPr/>
              </a:pPr>
              <a:t>‹Nº›</a:t>
            </a:fld>
            <a:endParaRPr lang="es-ES_tradnl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</a:p>
        </p:txBody>
      </p:sp>
      <p:sp>
        <p:nvSpPr>
          <p:cNvPr id="5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77F110-7B00-4A31-8182-5C4CED52484B}" type="datetime1">
              <a:rPr lang="es-ES_tradnl"/>
              <a:pPr>
                <a:defRPr/>
              </a:pPr>
              <a:t>07/04/2022</a:t>
            </a:fld>
            <a:endParaRPr lang="es-ES_tradnl" dirty="0"/>
          </a:p>
        </p:txBody>
      </p:sp>
      <p:sp>
        <p:nvSpPr>
          <p:cNvPr id="6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7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419C49-F3DD-4A73-8E1C-84635BFE4CF1}" type="slidenum">
              <a:rPr lang="es-ES_tradnl"/>
              <a:pPr>
                <a:defRPr/>
              </a:pPr>
              <a:t>‹Nº›</a:t>
            </a:fld>
            <a:endParaRPr lang="es-ES_tradnl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/>
              <a:t>Clic para editar título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</a:p>
        </p:txBody>
      </p:sp>
      <p:sp>
        <p:nvSpPr>
          <p:cNvPr id="7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32B251-0B3E-427B-BE60-1A0F2BEC4FFE}" type="datetime1">
              <a:rPr lang="es-ES_tradnl"/>
              <a:pPr>
                <a:defRPr/>
              </a:pPr>
              <a:t>07/04/2022</a:t>
            </a:fld>
            <a:endParaRPr lang="es-ES_tradnl" dirty="0"/>
          </a:p>
        </p:txBody>
      </p:sp>
      <p:sp>
        <p:nvSpPr>
          <p:cNvPr id="8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9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E93CD5-957A-4FD0-BA2C-1290BCC92086}" type="slidenum">
              <a:rPr lang="es-ES_tradnl"/>
              <a:pPr>
                <a:defRPr/>
              </a:pPr>
              <a:t>‹Nº›</a:t>
            </a:fld>
            <a:endParaRPr lang="es-ES_tradnl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</a:p>
        </p:txBody>
      </p:sp>
      <p:sp>
        <p:nvSpPr>
          <p:cNvPr id="3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3D8F4B-1160-4E95-896F-E36DA04E28ED}" type="datetime1">
              <a:rPr lang="es-ES_tradnl"/>
              <a:pPr>
                <a:defRPr/>
              </a:pPr>
              <a:t>07/04/2022</a:t>
            </a:fld>
            <a:endParaRPr lang="es-ES_tradnl" dirty="0"/>
          </a:p>
        </p:txBody>
      </p:sp>
      <p:sp>
        <p:nvSpPr>
          <p:cNvPr id="4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5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C8F9C7-E321-4F1B-805D-AA8D3CDABDCD}" type="slidenum">
              <a:rPr lang="es-ES_tradnl"/>
              <a:pPr>
                <a:defRPr/>
              </a:pPr>
              <a:t>‹Nº›</a:t>
            </a:fld>
            <a:endParaRPr lang="es-ES_tradnl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4FCCA1-26CB-4AF9-AC61-D689B36F395E}" type="datetime1">
              <a:rPr lang="es-ES_tradnl"/>
              <a:pPr>
                <a:defRPr/>
              </a:pPr>
              <a:t>07/04/2022</a:t>
            </a:fld>
            <a:endParaRPr lang="es-ES_tradnl" dirty="0"/>
          </a:p>
        </p:txBody>
      </p:sp>
      <p:sp>
        <p:nvSpPr>
          <p:cNvPr id="3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4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484EB3-F3D8-45F3-88B3-7ABD46754157}" type="slidenum">
              <a:rPr lang="es-ES_tradnl"/>
              <a:pPr>
                <a:defRPr/>
              </a:pPr>
              <a:t>‹Nº›</a:t>
            </a:fld>
            <a:endParaRPr lang="es-ES_tradnl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/>
              <a:t>Clic para editar título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5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124C4D-7D6C-4F6F-B41B-FEE7646A4789}" type="datetime1">
              <a:rPr lang="es-ES_tradnl"/>
              <a:pPr>
                <a:defRPr/>
              </a:pPr>
              <a:t>07/04/2022</a:t>
            </a:fld>
            <a:endParaRPr lang="es-ES_tradnl" dirty="0"/>
          </a:p>
        </p:txBody>
      </p:sp>
      <p:sp>
        <p:nvSpPr>
          <p:cNvPr id="6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7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38342A-3FA1-491C-AC76-BFC8B9B2B628}" type="slidenum">
              <a:rPr lang="es-ES_tradnl"/>
              <a:pPr>
                <a:defRPr/>
              </a:pPr>
              <a:t>‹Nº›</a:t>
            </a:fld>
            <a:endParaRPr lang="es-ES_tradnl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/>
              <a:t>Clic para editar título</a:t>
            </a:r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_tradnl" noProof="0" dirty="0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5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9DCB0C-EBF4-49EE-906A-0C479B1AA18E}" type="datetime1">
              <a:rPr lang="es-ES_tradnl"/>
              <a:pPr>
                <a:defRPr/>
              </a:pPr>
              <a:t>07/04/2022</a:t>
            </a:fld>
            <a:endParaRPr lang="es-ES_tradnl" dirty="0"/>
          </a:p>
        </p:txBody>
      </p:sp>
      <p:sp>
        <p:nvSpPr>
          <p:cNvPr id="6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7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238FB9-15D2-4FE0-9ACC-11CD3FDFCDEB}" type="slidenum">
              <a:rPr lang="es-ES_tradnl"/>
              <a:pPr>
                <a:defRPr/>
              </a:pPr>
              <a:t>‹Nº›</a:t>
            </a:fld>
            <a:endParaRPr lang="es-ES_tradnl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Marcador de título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_tradnl"/>
              <a:t>Clic para editar título</a:t>
            </a:r>
          </a:p>
        </p:txBody>
      </p:sp>
      <p:sp>
        <p:nvSpPr>
          <p:cNvPr id="1027" name="Marcador de texto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6FEFA27-8EF3-4147-8A53-88E7929D629F}" type="datetime1">
              <a:rPr lang="es-ES_tradnl"/>
              <a:pPr>
                <a:defRPr/>
              </a:pPr>
              <a:t>07/04/2022</a:t>
            </a:fld>
            <a:endParaRPr lang="es-ES_tradnl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1347A2F-2DF5-4EF1-827A-1FC7550A936B}" type="slidenum">
              <a:rPr lang="es-ES_tradnl"/>
              <a:pPr>
                <a:defRPr/>
              </a:pPr>
              <a:t>‹Nº›</a:t>
            </a:fld>
            <a:endParaRPr lang="es-ES_tradnl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_tradnl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 descr="Pantalla0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5" y="0"/>
            <a:ext cx="9141970" cy="6858000"/>
          </a:xfrm>
          <a:prstGeom prst="rect">
            <a:avLst/>
          </a:prstGeom>
        </p:spPr>
      </p:pic>
      <p:sp>
        <p:nvSpPr>
          <p:cNvPr id="2051" name="CuadroTexto 4"/>
          <p:cNvSpPr txBox="1">
            <a:spLocks noChangeArrowheads="1"/>
          </p:cNvSpPr>
          <p:nvPr/>
        </p:nvSpPr>
        <p:spPr bwMode="auto">
          <a:xfrm>
            <a:off x="0" y="1524000"/>
            <a:ext cx="9144000" cy="144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ES_tradnl" sz="4400" b="1" dirty="0">
                <a:solidFill>
                  <a:srgbClr val="1795CF"/>
                </a:solidFill>
                <a:latin typeface="Century Gothic" panose="020B0502020202020204" pitchFamily="34" charset="0"/>
              </a:rPr>
              <a:t>Situación del </a:t>
            </a:r>
          </a:p>
          <a:p>
            <a:pPr algn="ctr"/>
            <a:r>
              <a:rPr lang="es-ES_tradnl" sz="4400" b="1" dirty="0">
                <a:solidFill>
                  <a:srgbClr val="1795CF"/>
                </a:solidFill>
                <a:latin typeface="Century Gothic" panose="020B0502020202020204" pitchFamily="34" charset="0"/>
              </a:rPr>
              <a:t>Sector Turístico</a:t>
            </a:r>
          </a:p>
        </p:txBody>
      </p:sp>
      <p:sp>
        <p:nvSpPr>
          <p:cNvPr id="2052" name="CuadroTexto 5"/>
          <p:cNvSpPr txBox="1">
            <a:spLocks noChangeArrowheads="1"/>
          </p:cNvSpPr>
          <p:nvPr/>
        </p:nvSpPr>
        <p:spPr bwMode="auto">
          <a:xfrm>
            <a:off x="0" y="3119438"/>
            <a:ext cx="91440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ES_tradnl" sz="2400" dirty="0">
                <a:solidFill>
                  <a:srgbClr val="1795CF"/>
                </a:solidFill>
                <a:latin typeface="Century Gothic" panose="020B0502020202020204" pitchFamily="34" charset="0"/>
              </a:rPr>
              <a:t>Febrero 2022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 descr="Pantalla03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5" y="0"/>
            <a:ext cx="9141969" cy="6858000"/>
          </a:xfrm>
          <a:prstGeom prst="rect">
            <a:avLst/>
          </a:prstGeom>
        </p:spPr>
      </p:pic>
      <p:sp>
        <p:nvSpPr>
          <p:cNvPr id="5" name="3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7584" y="6363991"/>
            <a:ext cx="2057400" cy="365125"/>
          </a:xfrm>
        </p:spPr>
        <p:txBody>
          <a:bodyPr/>
          <a:lstStyle/>
          <a:p>
            <a:pPr algn="l">
              <a:defRPr/>
            </a:pPr>
            <a:fld id="{F0F4937A-C186-4B21-A2E7-060B4A4FC0C9}" type="slidenum">
              <a:rPr lang="es-ES_tradnl" sz="1800" smtClean="0">
                <a:solidFill>
                  <a:schemeClr val="bg1">
                    <a:lumMod val="65000"/>
                  </a:schemeClr>
                </a:solidFill>
                <a:latin typeface="Century Gothic" panose="020B0502020202020204" pitchFamily="34" charset="0"/>
              </a:rPr>
              <a:pPr algn="l">
                <a:defRPr/>
              </a:pPr>
              <a:t>10</a:t>
            </a:fld>
            <a:r>
              <a:rPr lang="es-ES_tradnl" sz="1800" dirty="0">
                <a:solidFill>
                  <a:schemeClr val="bg1">
                    <a:lumMod val="65000"/>
                  </a:schemeClr>
                </a:solidFill>
                <a:latin typeface="Century Gothic" panose="020B0502020202020204" pitchFamily="34" charset="0"/>
              </a:rPr>
              <a:t> </a:t>
            </a:r>
          </a:p>
        </p:txBody>
      </p:sp>
      <p:cxnSp>
        <p:nvCxnSpPr>
          <p:cNvPr id="6" name="13 Conector recto">
            <a:extLst>
              <a:ext uri="{FF2B5EF4-FFF2-40B4-BE49-F238E27FC236}">
                <a16:creationId xmlns:a16="http://schemas.microsoft.com/office/drawing/2014/main" id="{AE116DF4-FF33-4898-9B0A-C04ABCF807E9}"/>
              </a:ext>
            </a:extLst>
          </p:cNvPr>
          <p:cNvCxnSpPr/>
          <p:nvPr/>
        </p:nvCxnSpPr>
        <p:spPr bwMode="auto">
          <a:xfrm>
            <a:off x="0" y="692497"/>
            <a:ext cx="6516688" cy="0"/>
          </a:xfrm>
          <a:prstGeom prst="line">
            <a:avLst/>
          </a:prstGeom>
          <a:ln>
            <a:solidFill>
              <a:srgbClr val="1795CF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7" name="CuadroTexto 6"/>
          <p:cNvSpPr txBox="1"/>
          <p:nvPr/>
        </p:nvSpPr>
        <p:spPr>
          <a:xfrm>
            <a:off x="287523" y="4538"/>
            <a:ext cx="856895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b="1" dirty="0">
                <a:solidFill>
                  <a:srgbClr val="1795CF"/>
                </a:solidFill>
                <a:latin typeface="Century Gothic" panose="020B0502020202020204" pitchFamily="34" charset="0"/>
              </a:rPr>
              <a:t>1.6 Pasajeros extranjeros llegados a Canarias.</a:t>
            </a:r>
          </a:p>
          <a:p>
            <a:r>
              <a:rPr lang="es-ES" sz="2000" b="1" dirty="0">
                <a:solidFill>
                  <a:srgbClr val="1795CF"/>
                </a:solidFill>
                <a:latin typeface="Century Gothic" panose="020B0502020202020204" pitchFamily="34" charset="0"/>
              </a:rPr>
              <a:t>      Febrero y total anual. </a:t>
            </a:r>
          </a:p>
        </p:txBody>
      </p:sp>
      <p:sp>
        <p:nvSpPr>
          <p:cNvPr id="9" name="5 CuadroTexto"/>
          <p:cNvSpPr txBox="1">
            <a:spLocks noChangeArrowheads="1"/>
          </p:cNvSpPr>
          <p:nvPr/>
        </p:nvSpPr>
        <p:spPr bwMode="auto">
          <a:xfrm>
            <a:off x="287523" y="5904444"/>
            <a:ext cx="8280400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" sz="1100" i="1" dirty="0">
                <a:latin typeface="Century Gothic" panose="020B0502020202020204" pitchFamily="34" charset="0"/>
              </a:rPr>
              <a:t>Fuente: AENA.</a:t>
            </a:r>
          </a:p>
        </p:txBody>
      </p:sp>
      <p:graphicFrame>
        <p:nvGraphicFramePr>
          <p:cNvPr id="10" name="6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5683634"/>
              </p:ext>
            </p:extLst>
          </p:nvPr>
        </p:nvGraphicFramePr>
        <p:xfrm>
          <a:off x="287523" y="881989"/>
          <a:ext cx="8568952" cy="136886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9986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688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6880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5381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8256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2397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7111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73637">
                <a:tc>
                  <a:txBody>
                    <a:bodyPr/>
                    <a:lstStyle/>
                    <a:p>
                      <a:pPr marL="0" algn="ctr" defTabSz="457200" rtl="0" eaLnBrk="1" latinLnBrk="0" hangingPunct="1"/>
                      <a:r>
                        <a:rPr lang="es-ES" sz="1200" b="1" kern="1200" dirty="0">
                          <a:solidFill>
                            <a:srgbClr val="1795CF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EXTRANJEROS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/>
                      <a:r>
                        <a:rPr lang="es-ES" sz="1200" b="1" kern="1200" dirty="0">
                          <a:solidFill>
                            <a:srgbClr val="1795CF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Canarias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/>
                      <a:r>
                        <a:rPr lang="es-ES" sz="1200" b="1" kern="1200" dirty="0">
                          <a:solidFill>
                            <a:srgbClr val="1795CF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Lanzarote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/>
                      <a:r>
                        <a:rPr lang="es-ES" sz="1200" b="1" kern="1200" dirty="0">
                          <a:solidFill>
                            <a:srgbClr val="1795CF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Fuerteventura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/>
                      <a:r>
                        <a:rPr lang="es-ES" sz="1200" b="1" kern="1200" dirty="0">
                          <a:solidFill>
                            <a:srgbClr val="1795CF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Gran Canaria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/>
                      <a:r>
                        <a:rPr lang="es-ES" sz="1200" b="1" kern="1200" dirty="0">
                          <a:solidFill>
                            <a:srgbClr val="1795CF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Tenerife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/>
                      <a:r>
                        <a:rPr lang="es-ES" sz="1200" b="1" kern="1200" dirty="0">
                          <a:solidFill>
                            <a:srgbClr val="1795CF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La Palma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3637">
                <a:tc>
                  <a:txBody>
                    <a:bodyPr/>
                    <a:lstStyle/>
                    <a:p>
                      <a:r>
                        <a:rPr lang="es-ES" sz="1100" b="1" kern="1200" baseline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Febrero 2019</a:t>
                      </a:r>
                      <a:endParaRPr lang="es-ES" sz="1100" b="1" kern="12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1.186.433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207.623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ES" sz="1100" b="0" i="0" u="none" strike="noStrike" kern="120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161.812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ES" sz="1100" b="0" i="0" u="none" strike="noStrike" kern="120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358.628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ES" sz="1100" b="0" i="0" u="none" strike="noStrike" kern="120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440.417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ES" sz="1100" b="0" i="0" u="none" strike="noStrike" kern="120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17.953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3637">
                <a:tc>
                  <a:txBody>
                    <a:bodyPr/>
                    <a:lstStyle/>
                    <a:p>
                      <a:r>
                        <a:rPr lang="es-ES" sz="1100" b="1" kern="1200" baseline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Febrero 2022</a:t>
                      </a:r>
                      <a:endParaRPr lang="es-ES" sz="1100" b="1" kern="12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987.089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ES" sz="1100" b="0" i="0" u="none" strike="noStrike" kern="120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179.099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141.685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266.875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ES" sz="1100" b="0" i="0" u="none" strike="noStrike" kern="120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397.255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ES" sz="1100" b="0" i="0" u="none" strike="noStrike" kern="120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2175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3637">
                <a:tc>
                  <a:txBody>
                    <a:bodyPr/>
                    <a:lstStyle/>
                    <a:p>
                      <a:r>
                        <a:rPr lang="es-ES" sz="1100" b="1" kern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Variación total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ES" sz="1100" b="0" i="0" u="none" strike="noStrike" kern="120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-199.344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-28.524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-20.127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-91.753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-43.162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-15.778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3637">
                <a:tc>
                  <a:txBody>
                    <a:bodyPr/>
                    <a:lstStyle/>
                    <a:p>
                      <a:r>
                        <a:rPr lang="es-ES" sz="1100" b="1" kern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Var. (%)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-16,80%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-13,74%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-12,44%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-25,58%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-9,80%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-87,89%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11" name="7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74796069"/>
              </p:ext>
            </p:extLst>
          </p:nvPr>
        </p:nvGraphicFramePr>
        <p:xfrm>
          <a:off x="287523" y="2419739"/>
          <a:ext cx="8568951" cy="14401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3620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8126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2397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7111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88032">
                <a:tc>
                  <a:txBody>
                    <a:bodyPr/>
                    <a:lstStyle/>
                    <a:p>
                      <a:pPr marL="0" algn="ctr" defTabSz="457200" rtl="0" eaLnBrk="1" latinLnBrk="0" hangingPunct="1"/>
                      <a:r>
                        <a:rPr lang="es-ES" sz="1200" b="1" kern="1200" dirty="0">
                          <a:solidFill>
                            <a:srgbClr val="1795CF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EXTRANJEROS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/>
                      <a:r>
                        <a:rPr lang="es-ES" sz="1200" b="1" kern="1200" dirty="0">
                          <a:solidFill>
                            <a:srgbClr val="1795CF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Canarias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/>
                      <a:r>
                        <a:rPr lang="es-ES" sz="1200" b="1" kern="1200" dirty="0">
                          <a:solidFill>
                            <a:srgbClr val="1795CF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Lanzarote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/>
                      <a:r>
                        <a:rPr lang="es-ES" sz="1200" b="1" kern="1200" dirty="0">
                          <a:solidFill>
                            <a:srgbClr val="1795CF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Fuerteventura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/>
                      <a:r>
                        <a:rPr lang="es-ES" sz="1200" b="1" kern="1200" dirty="0">
                          <a:solidFill>
                            <a:srgbClr val="1795CF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Gran Canaria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/>
                      <a:r>
                        <a:rPr lang="es-ES" sz="1200" b="1" kern="1200" dirty="0">
                          <a:solidFill>
                            <a:srgbClr val="1795CF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Tenerife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/>
                      <a:r>
                        <a:rPr lang="es-ES" sz="1200" b="1" kern="1200" dirty="0">
                          <a:solidFill>
                            <a:srgbClr val="1795CF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La Palma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r>
                        <a:rPr lang="es-ES" sz="1100" b="1" kern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Enero - Febrero 2019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2.369.922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ES" sz="1100" b="0" i="0" u="none" strike="noStrike" kern="120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401.451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ES" sz="1100" b="0" i="0" u="none" strike="noStrike" kern="120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317.149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ES" sz="1100" b="0" i="0" u="none" strike="noStrike" kern="120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721.460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ES" sz="1100" b="0" i="0" u="none" strike="noStrike" kern="120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892.275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ES" sz="1100" b="0" i="0" u="none" strike="noStrike" kern="120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37.587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r>
                        <a:rPr lang="es-ES" sz="1100" b="1" kern="1200" baseline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Enero – </a:t>
                      </a:r>
                      <a:r>
                        <a:rPr lang="es-ES" sz="1100" b="1" kern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Febrero</a:t>
                      </a:r>
                      <a:r>
                        <a:rPr lang="es-ES" sz="1100" b="1" kern="1200" baseline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 2022</a:t>
                      </a:r>
                      <a:endParaRPr lang="es-ES" sz="1100" b="1" kern="12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ES" sz="1100" b="0" i="0" u="none" strike="noStrike" kern="120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1.752.870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300.018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ES" sz="1100" b="0" i="0" u="none" strike="noStrike" kern="120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241.088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ES" sz="1100" b="0" i="0" u="none" strike="noStrike" kern="120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502.001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ES" sz="1100" b="0" i="0" u="none" strike="noStrike" kern="120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707.432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ES" sz="1100" b="0" i="0" u="none" strike="noStrike" kern="120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2.331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r>
                        <a:rPr lang="es-ES" sz="1100" b="1" kern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Variación total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ES" sz="1100" b="0" i="0" u="none" strike="noStrike" kern="120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-617.052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ES" sz="1100" b="0" i="0" u="none" strike="noStrike" kern="120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-72.909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-55.934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ES" sz="1100" b="0" i="0" u="none" strike="noStrike" kern="120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-127.706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ES" sz="1100" b="0" i="0" u="none" strike="noStrike" kern="120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-141.681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ES" sz="1100" b="0" i="0" u="none" strike="noStrike" kern="120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-19.478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r>
                        <a:rPr lang="es-ES" sz="1100" b="1" kern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Var. (%)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ES" sz="1100" b="0" i="0" u="none" strike="noStrike" kern="120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-26,04%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ES" sz="1100" b="0" i="0" u="none" strike="noStrike" kern="120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-18,16%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ES" sz="1100" b="0" i="0" u="none" strike="noStrike" kern="120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-17,64%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-17,70%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-15,88%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-51,82%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14" name="Gráfico 13">
            <a:extLst>
              <a:ext uri="{FF2B5EF4-FFF2-40B4-BE49-F238E27FC236}">
                <a16:creationId xmlns:a16="http://schemas.microsoft.com/office/drawing/2014/main" id="{99E37071-EEAF-4B0D-90E5-C69E331A999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83593580"/>
              </p:ext>
            </p:extLst>
          </p:nvPr>
        </p:nvGraphicFramePr>
        <p:xfrm>
          <a:off x="333375" y="3956773"/>
          <a:ext cx="8477250" cy="19925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089143109"/>
      </p:ext>
    </p:extLst>
  </p:cSld>
  <p:clrMapOvr>
    <a:masterClrMapping/>
  </p:clrMapOvr>
  <p:transition spd="slow">
    <p:push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 descr="Pantalla03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5" y="0"/>
            <a:ext cx="9141970" cy="6858000"/>
          </a:xfrm>
          <a:prstGeom prst="rect">
            <a:avLst/>
          </a:prstGeom>
        </p:spPr>
      </p:pic>
      <p:sp>
        <p:nvSpPr>
          <p:cNvPr id="4099" name="CuadroTexto 3"/>
          <p:cNvSpPr txBox="1">
            <a:spLocks noChangeArrowheads="1"/>
          </p:cNvSpPr>
          <p:nvPr/>
        </p:nvSpPr>
        <p:spPr bwMode="auto">
          <a:xfrm>
            <a:off x="469900" y="3505200"/>
            <a:ext cx="8062913" cy="25853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es-ES_tradnl" sz="4800" dirty="0">
                <a:solidFill>
                  <a:schemeClr val="bg1"/>
                </a:solidFill>
              </a:rPr>
              <a:t> </a:t>
            </a:r>
          </a:p>
          <a:p>
            <a:pPr algn="r"/>
            <a:r>
              <a:rPr lang="es-ES_tradnl" sz="4800" dirty="0">
                <a:solidFill>
                  <a:schemeClr val="bg1"/>
                </a:solidFill>
                <a:latin typeface="Century Gothic" panose="020B0502020202020204" pitchFamily="34" charset="0"/>
              </a:rPr>
              <a:t>Sección 2</a:t>
            </a:r>
          </a:p>
          <a:p>
            <a:pPr algn="r"/>
            <a:r>
              <a:rPr lang="es-ES_tradnl" sz="4800" b="1" dirty="0">
                <a:solidFill>
                  <a:schemeClr val="bg1"/>
                </a:solidFill>
                <a:latin typeface="Century Gothic" panose="020B0502020202020204" pitchFamily="34" charset="0"/>
              </a:rPr>
              <a:t>Perfil del cliente</a:t>
            </a:r>
          </a:p>
          <a:p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1337576162"/>
      </p:ext>
    </p:extLst>
  </p:cSld>
  <p:clrMapOvr>
    <a:masterClrMapping/>
  </p:clrMapOvr>
  <p:transition spd="slow">
    <p:push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 descr="Pantalla03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5" y="0"/>
            <a:ext cx="9141969" cy="6858000"/>
          </a:xfrm>
          <a:prstGeom prst="rect">
            <a:avLst/>
          </a:prstGeom>
        </p:spPr>
      </p:pic>
      <p:sp>
        <p:nvSpPr>
          <p:cNvPr id="5" name="3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7584" y="6357657"/>
            <a:ext cx="2057400" cy="365125"/>
          </a:xfrm>
        </p:spPr>
        <p:txBody>
          <a:bodyPr/>
          <a:lstStyle/>
          <a:p>
            <a:pPr algn="l">
              <a:defRPr/>
            </a:pPr>
            <a:fld id="{F0F4937A-C186-4B21-A2E7-060B4A4FC0C9}" type="slidenum">
              <a:rPr lang="es-ES_tradnl" sz="1800" smtClean="0">
                <a:solidFill>
                  <a:schemeClr val="bg1">
                    <a:lumMod val="65000"/>
                  </a:schemeClr>
                </a:solidFill>
                <a:latin typeface="Century Gothic" panose="020B0502020202020204" pitchFamily="34" charset="0"/>
              </a:rPr>
              <a:pPr algn="l">
                <a:defRPr/>
              </a:pPr>
              <a:t>12</a:t>
            </a:fld>
            <a:r>
              <a:rPr lang="es-ES_tradnl" sz="1800" dirty="0">
                <a:solidFill>
                  <a:schemeClr val="bg1">
                    <a:lumMod val="65000"/>
                  </a:schemeClr>
                </a:solidFill>
                <a:latin typeface="Century Gothic" panose="020B0502020202020204" pitchFamily="34" charset="0"/>
              </a:rPr>
              <a:t> </a:t>
            </a:r>
          </a:p>
        </p:txBody>
      </p:sp>
      <p:cxnSp>
        <p:nvCxnSpPr>
          <p:cNvPr id="6" name="13 Conector recto">
            <a:extLst>
              <a:ext uri="{FF2B5EF4-FFF2-40B4-BE49-F238E27FC236}">
                <a16:creationId xmlns:a16="http://schemas.microsoft.com/office/drawing/2014/main" id="{AE116DF4-FF33-4898-9B0A-C04ABCF807E9}"/>
              </a:ext>
            </a:extLst>
          </p:cNvPr>
          <p:cNvCxnSpPr/>
          <p:nvPr/>
        </p:nvCxnSpPr>
        <p:spPr bwMode="auto">
          <a:xfrm>
            <a:off x="0" y="692497"/>
            <a:ext cx="6516688" cy="0"/>
          </a:xfrm>
          <a:prstGeom prst="line">
            <a:avLst/>
          </a:prstGeom>
          <a:ln>
            <a:solidFill>
              <a:srgbClr val="1795CF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7" name="CuadroTexto 6"/>
          <p:cNvSpPr txBox="1"/>
          <p:nvPr/>
        </p:nvSpPr>
        <p:spPr>
          <a:xfrm>
            <a:off x="287523" y="4538"/>
            <a:ext cx="856895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b="1" dirty="0">
                <a:solidFill>
                  <a:srgbClr val="1795CF"/>
                </a:solidFill>
                <a:latin typeface="Century Gothic" panose="020B0502020202020204" pitchFamily="34" charset="0"/>
              </a:rPr>
              <a:t>2.1 Turistas según motivo de la estancia y contratación </a:t>
            </a:r>
          </a:p>
          <a:p>
            <a:r>
              <a:rPr lang="es-ES" sz="2000" b="1" dirty="0">
                <a:solidFill>
                  <a:srgbClr val="1795CF"/>
                </a:solidFill>
                <a:latin typeface="Century Gothic" panose="020B0502020202020204" pitchFamily="34" charset="0"/>
              </a:rPr>
              <a:t>	de paquetes turísticos. Febrero 2022. </a:t>
            </a:r>
          </a:p>
        </p:txBody>
      </p:sp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704850" y="139733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altLang="es-ES" sz="1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kumimoji="0" lang="es-ES" altLang="es-E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altLang="es-E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9" name="5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4303796"/>
              </p:ext>
            </p:extLst>
          </p:nvPr>
        </p:nvGraphicFramePr>
        <p:xfrm>
          <a:off x="611188" y="1196752"/>
          <a:ext cx="3960811" cy="222762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845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263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4991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03009">
                <a:tc>
                  <a:txBody>
                    <a:bodyPr/>
                    <a:lstStyle/>
                    <a:p>
                      <a:pPr marL="0" algn="ctr" defTabSz="457200" rtl="0" eaLnBrk="1" latinLnBrk="0" hangingPunct="1"/>
                      <a:endParaRPr lang="es-ES" sz="1200" b="1" kern="1200" dirty="0">
                        <a:solidFill>
                          <a:srgbClr val="1795CF"/>
                        </a:solidFill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1" dirty="0">
                          <a:solidFill>
                            <a:srgbClr val="1795CF"/>
                          </a:solidFill>
                          <a:latin typeface="Century Gothic" panose="020B0502020202020204" pitchFamily="34" charset="0"/>
                        </a:rPr>
                        <a:t>2019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1" dirty="0">
                          <a:solidFill>
                            <a:srgbClr val="1795CF"/>
                          </a:solidFill>
                          <a:latin typeface="Century Gothic" panose="020B0502020202020204" pitchFamily="34" charset="0"/>
                        </a:rPr>
                        <a:t>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3009">
                <a:tc>
                  <a:txBody>
                    <a:bodyPr/>
                    <a:lstStyle/>
                    <a:p>
                      <a:pPr marL="0" algn="l" defTabSz="457200" rtl="0" eaLnBrk="1" latinLnBrk="0" hangingPunct="1"/>
                      <a:r>
                        <a:rPr lang="es-ES" sz="1200" b="1" kern="1200" dirty="0">
                          <a:solidFill>
                            <a:srgbClr val="1795CF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GRAN CANARIA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ES" sz="1100" b="0" i="0" u="none" strike="noStrike" dirty="0">
                        <a:solidFill>
                          <a:srgbClr val="1795CF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ES" sz="1100" b="0" i="0" u="none" strike="noStrike" dirty="0">
                        <a:solidFill>
                          <a:srgbClr val="1795CF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0866"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Vacaciones, recreo y</a:t>
                      </a:r>
                      <a:r>
                        <a:rPr lang="es-ES" sz="11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           </a:t>
                      </a:r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ocio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95,68%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92,18%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3835"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Visita y salud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1,12%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1,61%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66038"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Educación, religión, compras y otros motivos personales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0,40%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1,13%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0866"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Negocios y motivos profesionales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2,80%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5,08%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10" name="6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22011562"/>
              </p:ext>
            </p:extLst>
          </p:nvPr>
        </p:nvGraphicFramePr>
        <p:xfrm>
          <a:off x="611187" y="3629576"/>
          <a:ext cx="3960811" cy="145560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845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263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4991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22473">
                <a:tc>
                  <a:txBody>
                    <a:bodyPr/>
                    <a:lstStyle/>
                    <a:p>
                      <a:pPr marL="0" algn="ctr" defTabSz="457200" rtl="0" eaLnBrk="1" latinLnBrk="0" hangingPunct="1"/>
                      <a:endParaRPr lang="es-ES" sz="1200" b="1" kern="1200" dirty="0">
                        <a:solidFill>
                          <a:srgbClr val="1795CF"/>
                        </a:solidFill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1" dirty="0">
                          <a:solidFill>
                            <a:srgbClr val="1795CF"/>
                          </a:solidFill>
                          <a:latin typeface="Century Gothic" panose="020B0502020202020204" pitchFamily="34" charset="0"/>
                        </a:rPr>
                        <a:t>2019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1" dirty="0">
                          <a:solidFill>
                            <a:srgbClr val="1795CF"/>
                          </a:solidFill>
                          <a:latin typeface="Century Gothic" panose="020B0502020202020204" pitchFamily="34" charset="0"/>
                        </a:rPr>
                        <a:t>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2473">
                <a:tc>
                  <a:txBody>
                    <a:bodyPr/>
                    <a:lstStyle/>
                    <a:p>
                      <a:pPr marL="0" algn="l" defTabSz="457200" rtl="0" eaLnBrk="1" latinLnBrk="0" hangingPunct="1"/>
                      <a:r>
                        <a:rPr lang="es-ES" sz="1200" b="1" kern="1200" dirty="0">
                          <a:solidFill>
                            <a:srgbClr val="1795CF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GRAN CANARIA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/>
                      <a:endParaRPr lang="es-ES" sz="1200" kern="1200" dirty="0">
                        <a:solidFill>
                          <a:srgbClr val="1795CF"/>
                        </a:solidFill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/>
                      <a:endParaRPr lang="es-ES" sz="1200" kern="1200" dirty="0">
                        <a:solidFill>
                          <a:srgbClr val="1795CF"/>
                        </a:solidFill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5331"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Sí contrataron un </a:t>
                      </a:r>
                    </a:p>
                    <a:p>
                      <a:pPr algn="l" fontAlgn="b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paquete turístico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63,00%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53,96%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5331"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No contrataron un </a:t>
                      </a:r>
                    </a:p>
                    <a:p>
                      <a:pPr algn="l" fontAlgn="b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paquete turístico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37,00%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46,04%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1" name="5 CuadroTexto"/>
          <p:cNvSpPr txBox="1">
            <a:spLocks noChangeArrowheads="1"/>
          </p:cNvSpPr>
          <p:nvPr/>
        </p:nvSpPr>
        <p:spPr bwMode="auto">
          <a:xfrm>
            <a:off x="287523" y="5904444"/>
            <a:ext cx="8280400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" sz="1100" i="1" dirty="0">
                <a:latin typeface="Century Gothic" panose="020B0502020202020204" pitchFamily="34" charset="0"/>
              </a:rPr>
              <a:t>Fuente: ISTAC – FRONTUR.</a:t>
            </a:r>
          </a:p>
        </p:txBody>
      </p:sp>
      <p:graphicFrame>
        <p:nvGraphicFramePr>
          <p:cNvPr id="14" name="Gráfico 13">
            <a:extLst>
              <a:ext uri="{FF2B5EF4-FFF2-40B4-BE49-F238E27FC236}">
                <a16:creationId xmlns:a16="http://schemas.microsoft.com/office/drawing/2014/main" id="{00000000-0008-0000-0000-000004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50453553"/>
              </p:ext>
            </p:extLst>
          </p:nvPr>
        </p:nvGraphicFramePr>
        <p:xfrm>
          <a:off x="4742908" y="1174166"/>
          <a:ext cx="4229167" cy="24210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5" name="Gráfico 14">
            <a:extLst>
              <a:ext uri="{FF2B5EF4-FFF2-40B4-BE49-F238E27FC236}">
                <a16:creationId xmlns:a16="http://schemas.microsoft.com/office/drawing/2014/main" id="{00000000-0008-0000-0000-000005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18867908"/>
              </p:ext>
            </p:extLst>
          </p:nvPr>
        </p:nvGraphicFramePr>
        <p:xfrm>
          <a:off x="4626287" y="3595238"/>
          <a:ext cx="4229167" cy="23271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328000036"/>
      </p:ext>
    </p:extLst>
  </p:cSld>
  <p:clrMapOvr>
    <a:masterClrMapping/>
  </p:clrMapOvr>
  <p:transition spd="slow">
    <p:push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 descr="Pantalla03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5" y="0"/>
            <a:ext cx="9141969" cy="6858000"/>
          </a:xfrm>
          <a:prstGeom prst="rect">
            <a:avLst/>
          </a:prstGeom>
        </p:spPr>
      </p:pic>
      <p:sp>
        <p:nvSpPr>
          <p:cNvPr id="5" name="3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7584" y="6366622"/>
            <a:ext cx="2057400" cy="365125"/>
          </a:xfrm>
        </p:spPr>
        <p:txBody>
          <a:bodyPr/>
          <a:lstStyle/>
          <a:p>
            <a:pPr algn="l">
              <a:defRPr/>
            </a:pPr>
            <a:fld id="{F0F4937A-C186-4B21-A2E7-060B4A4FC0C9}" type="slidenum">
              <a:rPr lang="es-ES_tradnl" sz="1800" smtClean="0">
                <a:solidFill>
                  <a:schemeClr val="bg1">
                    <a:lumMod val="65000"/>
                  </a:schemeClr>
                </a:solidFill>
                <a:latin typeface="Century Gothic" panose="020B0502020202020204" pitchFamily="34" charset="0"/>
              </a:rPr>
              <a:pPr algn="l">
                <a:defRPr/>
              </a:pPr>
              <a:t>13</a:t>
            </a:fld>
            <a:r>
              <a:rPr lang="es-ES_tradnl" sz="1800" dirty="0">
                <a:solidFill>
                  <a:schemeClr val="bg1">
                    <a:lumMod val="65000"/>
                  </a:schemeClr>
                </a:solidFill>
                <a:latin typeface="Century Gothic" panose="020B0502020202020204" pitchFamily="34" charset="0"/>
              </a:rPr>
              <a:t> </a:t>
            </a:r>
          </a:p>
        </p:txBody>
      </p:sp>
      <p:cxnSp>
        <p:nvCxnSpPr>
          <p:cNvPr id="6" name="13 Conector recto">
            <a:extLst>
              <a:ext uri="{FF2B5EF4-FFF2-40B4-BE49-F238E27FC236}">
                <a16:creationId xmlns:a16="http://schemas.microsoft.com/office/drawing/2014/main" id="{AE116DF4-FF33-4898-9B0A-C04ABCF807E9}"/>
              </a:ext>
            </a:extLst>
          </p:cNvPr>
          <p:cNvCxnSpPr/>
          <p:nvPr/>
        </p:nvCxnSpPr>
        <p:spPr bwMode="auto">
          <a:xfrm>
            <a:off x="0" y="692497"/>
            <a:ext cx="6516688" cy="0"/>
          </a:xfrm>
          <a:prstGeom prst="line">
            <a:avLst/>
          </a:prstGeom>
          <a:ln>
            <a:solidFill>
              <a:srgbClr val="1795CF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8" name="CuadroTexto 7"/>
          <p:cNvSpPr txBox="1"/>
          <p:nvPr/>
        </p:nvSpPr>
        <p:spPr>
          <a:xfrm>
            <a:off x="358416" y="-15190"/>
            <a:ext cx="856895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b="1" dirty="0">
                <a:solidFill>
                  <a:srgbClr val="1795CF"/>
                </a:solidFill>
                <a:latin typeface="Century Gothic" panose="020B0502020202020204" pitchFamily="34" charset="0"/>
              </a:rPr>
              <a:t>2.2 Turistas según tipo de alojamiento y</a:t>
            </a:r>
          </a:p>
          <a:p>
            <a:r>
              <a:rPr lang="es-ES" sz="2000" b="1" dirty="0">
                <a:solidFill>
                  <a:srgbClr val="1795CF"/>
                </a:solidFill>
                <a:latin typeface="Century Gothic" panose="020B0502020202020204" pitchFamily="34" charset="0"/>
              </a:rPr>
              <a:t>número de pernoctaciones. Febrero 2022. </a:t>
            </a:r>
          </a:p>
        </p:txBody>
      </p:sp>
      <p:graphicFrame>
        <p:nvGraphicFramePr>
          <p:cNvPr id="9" name="9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4809869"/>
              </p:ext>
            </p:extLst>
          </p:nvPr>
        </p:nvGraphicFramePr>
        <p:xfrm>
          <a:off x="611560" y="1100035"/>
          <a:ext cx="3877066" cy="236636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005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5089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25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87697">
                <a:tc>
                  <a:txBody>
                    <a:bodyPr/>
                    <a:lstStyle/>
                    <a:p>
                      <a:pPr marL="0" algn="ctr" defTabSz="457200" rtl="0" eaLnBrk="1" latinLnBrk="0" hangingPunct="1"/>
                      <a:endParaRPr lang="es-ES" sz="1200" b="1" kern="1200" dirty="0">
                        <a:solidFill>
                          <a:srgbClr val="1795CF"/>
                        </a:solidFill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1" dirty="0">
                          <a:solidFill>
                            <a:srgbClr val="1795CF"/>
                          </a:solidFill>
                          <a:latin typeface="Century Gothic" panose="020B0502020202020204" pitchFamily="34" charset="0"/>
                        </a:rPr>
                        <a:t>2019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1" dirty="0">
                          <a:solidFill>
                            <a:srgbClr val="1795CF"/>
                          </a:solidFill>
                          <a:latin typeface="Century Gothic" panose="020B0502020202020204" pitchFamily="34" charset="0"/>
                        </a:rPr>
                        <a:t>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5896">
                <a:tc>
                  <a:txBody>
                    <a:bodyPr/>
                    <a:lstStyle/>
                    <a:p>
                      <a:pPr marL="0" algn="l" defTabSz="457200" rtl="0" eaLnBrk="1" latinLnBrk="0" hangingPunct="1"/>
                      <a:r>
                        <a:rPr lang="es-ES" sz="1200" b="1" kern="1200" dirty="0">
                          <a:solidFill>
                            <a:srgbClr val="1795CF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GRAN CANARIA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/>
                      <a:endParaRPr lang="es-ES" sz="1200" kern="12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/>
                      <a:endParaRPr lang="es-ES" sz="1200" kern="12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5212"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Hoteles y alojamientos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68,65%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71,40%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8986"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Apartamentos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ES" sz="1100" b="0" i="0" u="none" strike="noStrike" kern="120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6,79%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6,01%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1619"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Vivienda de amigos y familiares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5,40%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6,28%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902696978"/>
                  </a:ext>
                </a:extLst>
              </a:tr>
              <a:tr h="278986"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Cruceros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11,50%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8,42%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8986"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Vivienda propia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1,90%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2,58%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78986"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Otro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5,76%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5,30%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10" name="6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148836"/>
              </p:ext>
            </p:extLst>
          </p:nvPr>
        </p:nvGraphicFramePr>
        <p:xfrm>
          <a:off x="611560" y="3717032"/>
          <a:ext cx="3877066" cy="161269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2586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25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25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66014">
                <a:tc>
                  <a:txBody>
                    <a:bodyPr/>
                    <a:lstStyle/>
                    <a:p>
                      <a:pPr marL="0" algn="ctr" defTabSz="457200" rtl="0" eaLnBrk="1" latinLnBrk="0" hangingPunct="1"/>
                      <a:endParaRPr lang="es-ES" sz="1200" b="1" kern="1200" dirty="0">
                        <a:solidFill>
                          <a:srgbClr val="1795CF"/>
                        </a:solidFill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1" dirty="0">
                          <a:solidFill>
                            <a:srgbClr val="1795CF"/>
                          </a:solidFill>
                          <a:latin typeface="Century Gothic" panose="020B0502020202020204" pitchFamily="34" charset="0"/>
                        </a:rPr>
                        <a:t>2019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1" dirty="0">
                          <a:solidFill>
                            <a:srgbClr val="1795CF"/>
                          </a:solidFill>
                          <a:latin typeface="Century Gothic" panose="020B0502020202020204" pitchFamily="34" charset="0"/>
                        </a:rPr>
                        <a:t>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6014">
                <a:tc>
                  <a:txBody>
                    <a:bodyPr/>
                    <a:lstStyle/>
                    <a:p>
                      <a:pPr marL="0" algn="l" defTabSz="457200" rtl="0" eaLnBrk="1" latinLnBrk="0" hangingPunct="1"/>
                      <a:r>
                        <a:rPr lang="es-ES" sz="1200" b="1" kern="1200" dirty="0">
                          <a:solidFill>
                            <a:srgbClr val="1795CF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GRAN CANARIA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s-ES" sz="800" b="0" i="0" u="none" strike="noStrike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s-ES" sz="800" b="0" i="0" u="none" strike="noStrike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6014"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De 1 a 7 noches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66,05%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69,44%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6014"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De 8 a 15 noches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22,95%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23,89%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66014"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De 16 a 31 noches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7,39%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4,68%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66014"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Más de 31 noches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3,61%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1,99%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1" name="5 CuadroTexto"/>
          <p:cNvSpPr txBox="1">
            <a:spLocks noChangeArrowheads="1"/>
          </p:cNvSpPr>
          <p:nvPr/>
        </p:nvSpPr>
        <p:spPr bwMode="auto">
          <a:xfrm>
            <a:off x="287523" y="5904444"/>
            <a:ext cx="8280400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" sz="1100" i="1" dirty="0">
                <a:latin typeface="Century Gothic" panose="020B0502020202020204" pitchFamily="34" charset="0"/>
              </a:rPr>
              <a:t>Fuente: ISTAC – FRONTUR.</a:t>
            </a:r>
          </a:p>
        </p:txBody>
      </p:sp>
      <p:graphicFrame>
        <p:nvGraphicFramePr>
          <p:cNvPr id="13" name="Gráfico 12">
            <a:extLst>
              <a:ext uri="{FF2B5EF4-FFF2-40B4-BE49-F238E27FC236}">
                <a16:creationId xmlns:a16="http://schemas.microsoft.com/office/drawing/2014/main" id="{00000000-0008-0000-0000-000003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19106122"/>
              </p:ext>
            </p:extLst>
          </p:nvPr>
        </p:nvGraphicFramePr>
        <p:xfrm>
          <a:off x="4701955" y="932923"/>
          <a:ext cx="4320571" cy="27005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4" name="Gráfico 13">
            <a:extLst>
              <a:ext uri="{FF2B5EF4-FFF2-40B4-BE49-F238E27FC236}">
                <a16:creationId xmlns:a16="http://schemas.microsoft.com/office/drawing/2014/main" id="{00000000-0008-0000-0000-00000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36703588"/>
              </p:ext>
            </p:extLst>
          </p:nvPr>
        </p:nvGraphicFramePr>
        <p:xfrm>
          <a:off x="4572000" y="3603323"/>
          <a:ext cx="4450525" cy="256198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282805195"/>
      </p:ext>
    </p:extLst>
  </p:cSld>
  <p:clrMapOvr>
    <a:masterClrMapping/>
  </p:clrMapOvr>
  <p:transition spd="slow">
    <p:push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 descr="Pantalla03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5" y="0"/>
            <a:ext cx="9141970" cy="6858000"/>
          </a:xfrm>
          <a:prstGeom prst="rect">
            <a:avLst/>
          </a:prstGeom>
        </p:spPr>
      </p:pic>
      <p:sp>
        <p:nvSpPr>
          <p:cNvPr id="4099" name="CuadroTexto 3"/>
          <p:cNvSpPr txBox="1">
            <a:spLocks noChangeArrowheads="1"/>
          </p:cNvSpPr>
          <p:nvPr/>
        </p:nvSpPr>
        <p:spPr bwMode="auto">
          <a:xfrm>
            <a:off x="469900" y="3505200"/>
            <a:ext cx="8062913" cy="25853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es-ES_tradnl" sz="4800" dirty="0">
                <a:solidFill>
                  <a:schemeClr val="bg1"/>
                </a:solidFill>
              </a:rPr>
              <a:t> </a:t>
            </a:r>
          </a:p>
          <a:p>
            <a:pPr algn="r"/>
            <a:r>
              <a:rPr lang="es-ES_tradnl" sz="4800" dirty="0">
                <a:solidFill>
                  <a:schemeClr val="bg1"/>
                </a:solidFill>
                <a:latin typeface="Century Gothic" panose="020B0502020202020204" pitchFamily="34" charset="0"/>
              </a:rPr>
              <a:t>Sección 3</a:t>
            </a:r>
          </a:p>
          <a:p>
            <a:pPr algn="r"/>
            <a:r>
              <a:rPr lang="es-ES_tradnl" sz="4800" b="1" dirty="0">
                <a:solidFill>
                  <a:schemeClr val="bg1"/>
                </a:solidFill>
                <a:latin typeface="Century Gothic" panose="020B0502020202020204" pitchFamily="34" charset="0"/>
              </a:rPr>
              <a:t>Indicadores Alojativos</a:t>
            </a:r>
          </a:p>
          <a:p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3886819109"/>
      </p:ext>
    </p:extLst>
  </p:cSld>
  <p:clrMapOvr>
    <a:masterClrMapping/>
  </p:clrMapOvr>
  <p:transition spd="slow">
    <p:push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 descr="Pantalla03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5" y="0"/>
            <a:ext cx="9141969" cy="6858000"/>
          </a:xfrm>
          <a:prstGeom prst="rect">
            <a:avLst/>
          </a:prstGeom>
        </p:spPr>
      </p:pic>
      <p:sp>
        <p:nvSpPr>
          <p:cNvPr id="11267" name="CuadroTexto 3"/>
          <p:cNvSpPr txBox="1">
            <a:spLocks noChangeArrowheads="1"/>
          </p:cNvSpPr>
          <p:nvPr/>
        </p:nvSpPr>
        <p:spPr bwMode="auto">
          <a:xfrm>
            <a:off x="827584" y="4114800"/>
            <a:ext cx="7630616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es-ES_tradnl" sz="3600" dirty="0">
                <a:solidFill>
                  <a:schemeClr val="bg1"/>
                </a:solidFill>
                <a:latin typeface="Century Gothic" panose="020B0502020202020204" pitchFamily="34" charset="0"/>
              </a:rPr>
              <a:t>SECCIÓN 1</a:t>
            </a:r>
          </a:p>
          <a:p>
            <a:pPr algn="r"/>
            <a:r>
              <a:rPr lang="es-ES_tradnl" sz="4800" b="1" dirty="0">
                <a:solidFill>
                  <a:schemeClr val="bg1"/>
                </a:solidFill>
                <a:latin typeface="Century Gothic" panose="020B0502020202020204" pitchFamily="34" charset="0"/>
              </a:rPr>
              <a:t>	Pasajeros</a:t>
            </a:r>
          </a:p>
          <a:p>
            <a:endParaRPr lang="es-ES_tradnl" dirty="0"/>
          </a:p>
        </p:txBody>
      </p:sp>
      <p:sp>
        <p:nvSpPr>
          <p:cNvPr id="5" name="3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7584" y="6344584"/>
            <a:ext cx="2057400" cy="365125"/>
          </a:xfrm>
        </p:spPr>
        <p:txBody>
          <a:bodyPr/>
          <a:lstStyle/>
          <a:p>
            <a:pPr algn="l">
              <a:defRPr/>
            </a:pPr>
            <a:fld id="{F0F4937A-C186-4B21-A2E7-060B4A4FC0C9}" type="slidenum">
              <a:rPr lang="es-ES_tradnl" sz="1800" smtClean="0">
                <a:solidFill>
                  <a:schemeClr val="bg1">
                    <a:lumMod val="65000"/>
                  </a:schemeClr>
                </a:solidFill>
                <a:latin typeface="Century Gothic" panose="020B0502020202020204" pitchFamily="34" charset="0"/>
              </a:rPr>
              <a:pPr algn="l">
                <a:defRPr/>
              </a:pPr>
              <a:t>15</a:t>
            </a:fld>
            <a:r>
              <a:rPr lang="es-ES_tradnl" sz="1800" dirty="0">
                <a:solidFill>
                  <a:schemeClr val="bg1">
                    <a:lumMod val="65000"/>
                  </a:schemeClr>
                </a:solidFill>
                <a:latin typeface="Century Gothic" panose="020B0502020202020204" pitchFamily="34" charset="0"/>
              </a:rPr>
              <a:t> </a:t>
            </a:r>
          </a:p>
        </p:txBody>
      </p:sp>
      <p:cxnSp>
        <p:nvCxnSpPr>
          <p:cNvPr id="6" name="13 Conector recto">
            <a:extLst>
              <a:ext uri="{FF2B5EF4-FFF2-40B4-BE49-F238E27FC236}">
                <a16:creationId xmlns:a16="http://schemas.microsoft.com/office/drawing/2014/main" id="{AE116DF4-FF33-4898-9B0A-C04ABCF807E9}"/>
              </a:ext>
            </a:extLst>
          </p:cNvPr>
          <p:cNvCxnSpPr/>
          <p:nvPr/>
        </p:nvCxnSpPr>
        <p:spPr bwMode="auto">
          <a:xfrm>
            <a:off x="0" y="692497"/>
            <a:ext cx="6516688" cy="0"/>
          </a:xfrm>
          <a:prstGeom prst="line">
            <a:avLst/>
          </a:prstGeom>
          <a:ln>
            <a:solidFill>
              <a:srgbClr val="1795CF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8" name="CuadroTexto 7"/>
          <p:cNvSpPr txBox="1"/>
          <p:nvPr/>
        </p:nvSpPr>
        <p:spPr>
          <a:xfrm>
            <a:off x="287523" y="4538"/>
            <a:ext cx="856895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b="1" dirty="0">
                <a:solidFill>
                  <a:srgbClr val="1795CF"/>
                </a:solidFill>
                <a:latin typeface="Century Gothic" panose="020B0502020202020204" pitchFamily="34" charset="0"/>
              </a:rPr>
              <a:t>3.1 Encuesta de ocupación hotelera y </a:t>
            </a:r>
            <a:r>
              <a:rPr lang="es-ES" sz="2000" b="1" dirty="0" err="1">
                <a:solidFill>
                  <a:srgbClr val="1795CF"/>
                </a:solidFill>
                <a:latin typeface="Century Gothic" panose="020B0502020202020204" pitchFamily="34" charset="0"/>
              </a:rPr>
              <a:t>extrahotelera</a:t>
            </a:r>
            <a:r>
              <a:rPr lang="es-ES" sz="2000" b="1" dirty="0">
                <a:solidFill>
                  <a:srgbClr val="1795CF"/>
                </a:solidFill>
                <a:latin typeface="Century Gothic" panose="020B0502020202020204" pitchFamily="34" charset="0"/>
              </a:rPr>
              <a:t> en </a:t>
            </a:r>
          </a:p>
          <a:p>
            <a:r>
              <a:rPr lang="es-ES" sz="2000" b="1" dirty="0">
                <a:solidFill>
                  <a:srgbClr val="1795CF"/>
                </a:solidFill>
                <a:latin typeface="Century Gothic" panose="020B0502020202020204" pitchFamily="34" charset="0"/>
              </a:rPr>
              <a:t>      Gran Canaria. Febrero 2022.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59202613"/>
              </p:ext>
            </p:extLst>
          </p:nvPr>
        </p:nvGraphicFramePr>
        <p:xfrm>
          <a:off x="286614" y="785056"/>
          <a:ext cx="8568952" cy="5104221"/>
        </p:xfrm>
        <a:graphic>
          <a:graphicData uri="http://schemas.openxmlformats.org/drawingml/2006/table">
            <a:tbl>
              <a:tblPr/>
              <a:tblGrid>
                <a:gridCol w="1189042">
                  <a:extLst>
                    <a:ext uri="{9D8B030D-6E8A-4147-A177-3AD203B41FA5}">
                      <a16:colId xmlns:a16="http://schemas.microsoft.com/office/drawing/2014/main" val="1259744287"/>
                    </a:ext>
                  </a:extLst>
                </a:gridCol>
                <a:gridCol w="953196">
                  <a:extLst>
                    <a:ext uri="{9D8B030D-6E8A-4147-A177-3AD203B41FA5}">
                      <a16:colId xmlns:a16="http://schemas.microsoft.com/office/drawing/2014/main" val="316167325"/>
                    </a:ext>
                  </a:extLst>
                </a:gridCol>
                <a:gridCol w="1071119">
                  <a:extLst>
                    <a:ext uri="{9D8B030D-6E8A-4147-A177-3AD203B41FA5}">
                      <a16:colId xmlns:a16="http://schemas.microsoft.com/office/drawing/2014/main" val="655563707"/>
                    </a:ext>
                  </a:extLst>
                </a:gridCol>
                <a:gridCol w="1071119">
                  <a:extLst>
                    <a:ext uri="{9D8B030D-6E8A-4147-A177-3AD203B41FA5}">
                      <a16:colId xmlns:a16="http://schemas.microsoft.com/office/drawing/2014/main" val="970277904"/>
                    </a:ext>
                  </a:extLst>
                </a:gridCol>
                <a:gridCol w="1071119">
                  <a:extLst>
                    <a:ext uri="{9D8B030D-6E8A-4147-A177-3AD203B41FA5}">
                      <a16:colId xmlns:a16="http://schemas.microsoft.com/office/drawing/2014/main" val="2052428660"/>
                    </a:ext>
                  </a:extLst>
                </a:gridCol>
                <a:gridCol w="1071119">
                  <a:extLst>
                    <a:ext uri="{9D8B030D-6E8A-4147-A177-3AD203B41FA5}">
                      <a16:colId xmlns:a16="http://schemas.microsoft.com/office/drawing/2014/main" val="2728852583"/>
                    </a:ext>
                  </a:extLst>
                </a:gridCol>
                <a:gridCol w="1071119">
                  <a:extLst>
                    <a:ext uri="{9D8B030D-6E8A-4147-A177-3AD203B41FA5}">
                      <a16:colId xmlns:a16="http://schemas.microsoft.com/office/drawing/2014/main" val="2210433722"/>
                    </a:ext>
                  </a:extLst>
                </a:gridCol>
                <a:gridCol w="1071119">
                  <a:extLst>
                    <a:ext uri="{9D8B030D-6E8A-4147-A177-3AD203B41FA5}">
                      <a16:colId xmlns:a16="http://schemas.microsoft.com/office/drawing/2014/main" val="1011128681"/>
                    </a:ext>
                  </a:extLst>
                </a:gridCol>
              </a:tblGrid>
              <a:tr h="184414"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 dirty="0"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19050" cap="flat" cmpd="sng" algn="ctr">
                      <a:solidFill>
                        <a:srgbClr val="BDD7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rtl="0" fontAlgn="b"/>
                      <a:r>
                        <a:rPr lang="es-ES" sz="1100" b="1" i="0" u="none" strike="noStrike" dirty="0">
                          <a:solidFill>
                            <a:srgbClr val="0070C0"/>
                          </a:solidFill>
                          <a:effectLst/>
                          <a:latin typeface="Century Gothic" panose="020B0502020202020204" pitchFamily="34" charset="0"/>
                        </a:rPr>
                        <a:t>Valor Febrero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BDD7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BDD7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BDD7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rtl="0" fontAlgn="b"/>
                      <a:r>
                        <a:rPr lang="es-ES" sz="1100" b="1" i="0" u="none" strike="noStrike" dirty="0">
                          <a:solidFill>
                            <a:srgbClr val="0070C0"/>
                          </a:solidFill>
                          <a:effectLst/>
                          <a:latin typeface="Century Gothic" panose="020B0502020202020204" pitchFamily="34" charset="0"/>
                        </a:rPr>
                        <a:t>Variación Interanual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BDD7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BDD7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BDD7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09524785"/>
                  </a:ext>
                </a:extLst>
              </a:tr>
              <a:tr h="159720">
                <a:tc>
                  <a:txBody>
                    <a:bodyPr/>
                    <a:lstStyle/>
                    <a:p>
                      <a:pPr algn="l" rtl="0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BDD7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19050" cap="flat" cmpd="sng" algn="ctr">
                      <a:solidFill>
                        <a:srgbClr val="BDD7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BDD7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100" b="1" i="0" u="none" strike="noStrike" dirty="0">
                          <a:solidFill>
                            <a:srgbClr val="0070C0"/>
                          </a:solidFill>
                          <a:effectLst/>
                          <a:latin typeface="Century Gothic" panose="020B0502020202020204" pitchFamily="34" charset="0"/>
                        </a:rPr>
                        <a:t>2019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BDD7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BDD7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100" b="1" i="0" u="none" strike="noStrike" dirty="0">
                          <a:solidFill>
                            <a:srgbClr val="0070C0"/>
                          </a:solidFill>
                          <a:effectLst/>
                          <a:latin typeface="Century Gothic" panose="020B0502020202020204" pitchFamily="34" charset="0"/>
                        </a:rPr>
                        <a:t>2021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BDD7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100" b="1" i="0" u="none" strike="noStrike" dirty="0">
                          <a:solidFill>
                            <a:srgbClr val="0070C0"/>
                          </a:solidFill>
                          <a:effectLst/>
                          <a:latin typeface="Century Gothic" panose="020B0502020202020204" pitchFamily="34" charset="0"/>
                        </a:rPr>
                        <a:t>2022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19050" cap="flat" cmpd="sng" algn="ctr">
                      <a:solidFill>
                        <a:srgbClr val="BDD7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BDD7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100" b="1" i="0" u="none" strike="noStrike" dirty="0">
                          <a:solidFill>
                            <a:srgbClr val="0070C0"/>
                          </a:solidFill>
                          <a:effectLst/>
                          <a:latin typeface="Century Gothic" panose="020B0502020202020204" pitchFamily="34" charset="0"/>
                        </a:rPr>
                        <a:t>Var. 19-21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BDD7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BDD7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100" b="1" i="0" u="none" strike="noStrike" dirty="0">
                          <a:solidFill>
                            <a:srgbClr val="0070C0"/>
                          </a:solidFill>
                          <a:effectLst/>
                          <a:latin typeface="Century Gothic" panose="020B0502020202020204" pitchFamily="34" charset="0"/>
                        </a:rPr>
                        <a:t>Var.21-22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BDD7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100" b="1" i="0" u="none" strike="noStrike" dirty="0">
                          <a:solidFill>
                            <a:srgbClr val="0070C0"/>
                          </a:solidFill>
                          <a:effectLst/>
                          <a:latin typeface="Century Gothic" panose="020B0502020202020204" pitchFamily="34" charset="0"/>
                        </a:rPr>
                        <a:t>Var. 19-22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19050" cap="flat" cmpd="sng" algn="ctr">
                      <a:solidFill>
                        <a:srgbClr val="BDD7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BDD7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5593354"/>
                  </a:ext>
                </a:extLst>
              </a:tr>
              <a:tr h="159720">
                <a:tc rowSpan="4">
                  <a:txBody>
                    <a:bodyPr/>
                    <a:lstStyle/>
                    <a:p>
                      <a:pPr algn="ctr" rtl="0" fontAlgn="ctr"/>
                      <a:r>
                        <a:rPr lang="es-ES" sz="1100" b="1" i="0" u="none" strike="noStrike" dirty="0">
                          <a:solidFill>
                            <a:srgbClr val="0070C0"/>
                          </a:solidFill>
                          <a:effectLst/>
                          <a:latin typeface="Century Gothic" panose="020B0502020202020204" pitchFamily="34" charset="0"/>
                        </a:rPr>
                        <a:t>Estancia media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BDD7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rgbClr val="BDD7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BDD7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1100" b="0" i="0" u="none" strike="noStrike">
                          <a:solidFill>
                            <a:srgbClr val="0070C0"/>
                          </a:solidFill>
                          <a:effectLst/>
                          <a:latin typeface="Century Gothic" panose="020B0502020202020204" pitchFamily="34" charset="0"/>
                        </a:rPr>
                        <a:t>Total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BDD7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8,3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BDD7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5,37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BDD7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ES" sz="1100" b="0" i="0" u="none" strike="noStrike" kern="120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6,88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19050" cap="flat" cmpd="sng" algn="ctr">
                      <a:solidFill>
                        <a:srgbClr val="BDD7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BDD7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-35,30%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BDD7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rgbClr val="BDD7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ES" sz="1100" b="0" i="0" u="none" strike="noStrike" kern="120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28,12%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BDD7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ES" sz="1100" b="0" i="0" u="none" strike="noStrike" kern="120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-17,11%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19050" cap="flat" cmpd="sng" algn="ctr">
                      <a:solidFill>
                        <a:srgbClr val="BDD7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BDD7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6841391"/>
                  </a:ext>
                </a:extLst>
              </a:tr>
              <a:tr h="218992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1100" b="0" i="0" u="none" strike="noStrike">
                          <a:solidFill>
                            <a:srgbClr val="0070C0"/>
                          </a:solidFill>
                          <a:effectLst/>
                          <a:latin typeface="Century Gothic" panose="020B0502020202020204" pitchFamily="34" charset="0"/>
                        </a:rPr>
                        <a:t>Extranjeros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8,88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8,01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7,69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19050" cap="flat" cmpd="sng" algn="ctr">
                      <a:solidFill>
                        <a:srgbClr val="BDD7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-9,80%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BDD7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ES" sz="1100" b="0" i="0" u="none" strike="noStrike" kern="120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-4,00%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ES" sz="1100" b="0" i="0" u="none" strike="noStrike" kern="120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-13,40%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19050" cap="flat" cmpd="sng" algn="ctr">
                      <a:solidFill>
                        <a:srgbClr val="BDD7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9829967"/>
                  </a:ext>
                </a:extLst>
              </a:tr>
              <a:tr h="159720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1100" b="0" i="0" u="none" strike="noStrike">
                          <a:solidFill>
                            <a:srgbClr val="0070C0"/>
                          </a:solidFill>
                          <a:effectLst/>
                          <a:latin typeface="Century Gothic" panose="020B0502020202020204" pitchFamily="34" charset="0"/>
                        </a:rPr>
                        <a:t>Nacionales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ES" sz="1100" b="0" i="0" u="none" strike="noStrike" kern="120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3,81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3,68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3,3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19050" cap="flat" cmpd="sng" algn="ctr">
                      <a:solidFill>
                        <a:srgbClr val="BDD7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-3,41%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BDD7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-10,33%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ES" sz="1100" b="0" i="0" u="none" strike="noStrike" kern="120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-13,39%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19050" cap="flat" cmpd="sng" algn="ctr">
                      <a:solidFill>
                        <a:srgbClr val="BDD7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5666112"/>
                  </a:ext>
                </a:extLst>
              </a:tr>
              <a:tr h="159720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1100" b="0" i="0" u="none" strike="noStrike">
                          <a:solidFill>
                            <a:srgbClr val="0070C0"/>
                          </a:solidFill>
                          <a:effectLst/>
                          <a:latin typeface="Century Gothic" panose="020B0502020202020204" pitchFamily="34" charset="0"/>
                        </a:rPr>
                        <a:t>Canarias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BDD7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ES" sz="1100" b="0" i="0" u="none" strike="noStrike" kern="120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3,46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BDD7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ES" sz="1100" b="0" i="0" u="none" strike="noStrike" kern="120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3,75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BDD7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3,01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19050" cap="flat" cmpd="sng" algn="ctr">
                      <a:solidFill>
                        <a:srgbClr val="BDD7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BDD7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8,38%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BDD7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BDD7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-19,73%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BDD7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-13,01%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19050" cap="flat" cmpd="sng" algn="ctr">
                      <a:solidFill>
                        <a:srgbClr val="BDD7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BDD7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9809757"/>
                  </a:ext>
                </a:extLst>
              </a:tr>
              <a:tr h="159720">
                <a:tc>
                  <a:txBody>
                    <a:bodyPr/>
                    <a:lstStyle/>
                    <a:p>
                      <a:pPr algn="l" rtl="0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BDD7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BDD7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BDD7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BDD7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BDD7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BDD7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BDD7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BDD7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19050" cap="flat" cmpd="sng" algn="ctr">
                      <a:solidFill>
                        <a:srgbClr val="BDD7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BDD7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BDD7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100" b="0" i="0" u="none" strike="noStrike">
                          <a:solidFill>
                            <a:srgbClr val="FF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BDD7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rgbClr val="BDD7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BDD7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100" b="0" i="0" u="none" strike="noStrike">
                          <a:solidFill>
                            <a:srgbClr val="FF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BDD7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BDD7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100" b="0" i="0" u="none" strike="noStrike">
                          <a:solidFill>
                            <a:srgbClr val="FF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19050" cap="flat" cmpd="sng" algn="ctr">
                      <a:solidFill>
                        <a:srgbClr val="BDD7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BDD7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BDD7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88920768"/>
                  </a:ext>
                </a:extLst>
              </a:tr>
              <a:tr h="159720">
                <a:tc rowSpan="4">
                  <a:txBody>
                    <a:bodyPr/>
                    <a:lstStyle/>
                    <a:p>
                      <a:pPr algn="ctr" rtl="0" fontAlgn="ctr"/>
                      <a:r>
                        <a:rPr lang="es-ES" sz="1100" b="1" i="0" u="none" strike="noStrike" dirty="0">
                          <a:solidFill>
                            <a:srgbClr val="0070C0"/>
                          </a:solidFill>
                          <a:effectLst/>
                          <a:latin typeface="Century Gothic" panose="020B0502020202020204" pitchFamily="34" charset="0"/>
                        </a:rPr>
                        <a:t>Pernoctaciones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BDD7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rgbClr val="BDD7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BDD7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1100" b="0" i="0" u="none" strike="noStrike">
                          <a:solidFill>
                            <a:srgbClr val="0070C0"/>
                          </a:solidFill>
                          <a:effectLst/>
                          <a:latin typeface="Century Gothic" panose="020B0502020202020204" pitchFamily="34" charset="0"/>
                        </a:rPr>
                        <a:t>Total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BDD7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2.435.689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BDD7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ES" sz="1100" b="0" i="0" u="none" strike="noStrike" kern="120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213.494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BDD7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ES" sz="1100" b="0" i="0" u="none" strike="noStrike" kern="120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1.643.838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19050" cap="flat" cmpd="sng" algn="ctr">
                      <a:solidFill>
                        <a:srgbClr val="BDD7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BDD7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ES" sz="1100" b="0" i="0" u="none" strike="noStrike" kern="120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-91,23%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BDD7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rgbClr val="BDD7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ES" sz="1100" b="0" i="0" u="none" strike="noStrike" kern="120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669,97%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BDD7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ES" sz="1100" b="0" i="0" u="none" strike="noStrike" kern="120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-32,51%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19050" cap="flat" cmpd="sng" algn="ctr">
                      <a:solidFill>
                        <a:srgbClr val="BDD7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BDD7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0521950"/>
                  </a:ext>
                </a:extLst>
              </a:tr>
              <a:tr h="218992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1100" b="0" i="0" u="none" strike="noStrike">
                          <a:solidFill>
                            <a:srgbClr val="0070C0"/>
                          </a:solidFill>
                          <a:effectLst/>
                          <a:latin typeface="Century Gothic" panose="020B0502020202020204" pitchFamily="34" charset="0"/>
                        </a:rPr>
                        <a:t>Extranjeros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ES" sz="1100" b="0" i="0" u="none" strike="noStrike" kern="120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2.307.685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124.322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1.498.585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19050" cap="flat" cmpd="sng" algn="ctr">
                      <a:solidFill>
                        <a:srgbClr val="BDD7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-94,61%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BDD7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ES" sz="1100" b="0" i="0" u="none" strike="noStrike" kern="120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1105,41%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ES" sz="1100" b="0" i="0" u="none" strike="noStrike" kern="120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-35,06%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19050" cap="flat" cmpd="sng" algn="ctr">
                      <a:solidFill>
                        <a:srgbClr val="BDD7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4784064"/>
                  </a:ext>
                </a:extLst>
              </a:tr>
              <a:tr h="159720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1100" b="0" i="0" u="none" strike="noStrike">
                          <a:solidFill>
                            <a:srgbClr val="0070C0"/>
                          </a:solidFill>
                          <a:effectLst/>
                          <a:latin typeface="Century Gothic" panose="020B0502020202020204" pitchFamily="34" charset="0"/>
                        </a:rPr>
                        <a:t>Nacionales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ES" sz="1100" b="0" i="0" u="none" strike="noStrike" kern="120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69.666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22.945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74.205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19050" cap="flat" cmpd="sng" algn="ctr">
                      <a:solidFill>
                        <a:srgbClr val="BDD7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-67,06%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BDD7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223,40%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ES" sz="1100" b="0" i="0" u="none" strike="noStrike" kern="120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6,52%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19050" cap="flat" cmpd="sng" algn="ctr">
                      <a:solidFill>
                        <a:srgbClr val="BDD7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4890357"/>
                  </a:ext>
                </a:extLst>
              </a:tr>
              <a:tr h="159720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1100" b="0" i="0" u="none" strike="noStrike">
                          <a:solidFill>
                            <a:srgbClr val="0070C0"/>
                          </a:solidFill>
                          <a:effectLst/>
                          <a:latin typeface="Century Gothic" panose="020B0502020202020204" pitchFamily="34" charset="0"/>
                        </a:rPr>
                        <a:t>Canarias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BDD7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ES" sz="1100" b="0" i="0" u="none" strike="noStrike" kern="120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58.338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BDD7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ES" sz="1100" b="0" i="0" u="none" strike="noStrike" kern="120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66.227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BDD7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71.048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19050" cap="flat" cmpd="sng" algn="ctr">
                      <a:solidFill>
                        <a:srgbClr val="BDD7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BDD7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13,52%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BDD7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BDD7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7,28%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BDD7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21,79%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19050" cap="flat" cmpd="sng" algn="ctr">
                      <a:solidFill>
                        <a:srgbClr val="BDD7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BDD7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3578530"/>
                  </a:ext>
                </a:extLst>
              </a:tr>
              <a:tr h="159720">
                <a:tc>
                  <a:txBody>
                    <a:bodyPr/>
                    <a:lstStyle/>
                    <a:p>
                      <a:pPr algn="l" rtl="0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BDD7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BDD7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BDD7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BDD7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BDD7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BDD7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BDD7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BDD7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19050" cap="flat" cmpd="sng" algn="ctr">
                      <a:solidFill>
                        <a:srgbClr val="BDD7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BDD7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BDD7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100" b="0" i="0" u="none" strike="noStrike">
                          <a:solidFill>
                            <a:srgbClr val="FF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BDD7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rgbClr val="BDD7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BDD7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100" b="0" i="0" u="none" strike="noStrike">
                          <a:solidFill>
                            <a:srgbClr val="FF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BDD7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BDD7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19050" cap="flat" cmpd="sng" algn="ctr">
                      <a:solidFill>
                        <a:srgbClr val="BDD7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BDD7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BDD7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688292"/>
                  </a:ext>
                </a:extLst>
              </a:tr>
              <a:tr h="159720">
                <a:tc rowSpan="4">
                  <a:txBody>
                    <a:bodyPr/>
                    <a:lstStyle/>
                    <a:p>
                      <a:pPr algn="ctr" rtl="0" fontAlgn="ctr"/>
                      <a:r>
                        <a:rPr lang="es-ES" sz="1100" b="1" i="0" u="none" strike="noStrike" dirty="0">
                          <a:solidFill>
                            <a:srgbClr val="0070C0"/>
                          </a:solidFill>
                          <a:effectLst/>
                          <a:latin typeface="Century Gothic" panose="020B0502020202020204" pitchFamily="34" charset="0"/>
                        </a:rPr>
                        <a:t>Viajeros </a:t>
                      </a:r>
                    </a:p>
                    <a:p>
                      <a:pPr algn="ctr" rtl="0" fontAlgn="ctr"/>
                      <a:r>
                        <a:rPr lang="es-ES" sz="1100" b="1" i="0" u="none" strike="noStrike" dirty="0">
                          <a:solidFill>
                            <a:srgbClr val="0070C0"/>
                          </a:solidFill>
                          <a:effectLst/>
                          <a:latin typeface="Century Gothic" panose="020B0502020202020204" pitchFamily="34" charset="0"/>
                        </a:rPr>
                        <a:t>alojados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BDD7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rgbClr val="BDD7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BDD7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1100" b="0" i="0" u="none" strike="noStrike">
                          <a:solidFill>
                            <a:srgbClr val="0070C0"/>
                          </a:solidFill>
                          <a:effectLst/>
                          <a:latin typeface="Century Gothic" panose="020B0502020202020204" pitchFamily="34" charset="0"/>
                        </a:rPr>
                        <a:t>Total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BDD7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367.184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BDD7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ES" sz="1100" b="0" i="0" u="none" strike="noStrike" kern="120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45.673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BDD7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ES" sz="1100" b="0" i="0" u="none" strike="noStrike" kern="120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280.852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19050" cap="flat" cmpd="sng" algn="ctr">
                      <a:solidFill>
                        <a:srgbClr val="BDD7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BDD7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ES" sz="1100" b="0" i="0" u="none" strike="noStrike" kern="120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-87,56%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BDD7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rgbClr val="BDD7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ES" sz="1100" b="0" i="0" u="none" strike="noStrike" kern="120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514,92%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BDD7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ES" sz="1100" b="0" i="0" u="none" strike="noStrike" kern="120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-23,51%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19050" cap="flat" cmpd="sng" algn="ctr">
                      <a:solidFill>
                        <a:srgbClr val="BDD7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BDD7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0659382"/>
                  </a:ext>
                </a:extLst>
              </a:tr>
              <a:tr h="218992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1100" b="0" i="0" u="none" strike="noStrike">
                          <a:solidFill>
                            <a:srgbClr val="0070C0"/>
                          </a:solidFill>
                          <a:effectLst/>
                          <a:latin typeface="Century Gothic" panose="020B0502020202020204" pitchFamily="34" charset="0"/>
                        </a:rPr>
                        <a:t>Extranjeros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330.995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19.703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ES" sz="1100" b="0" i="0" u="none" strike="noStrike" kern="120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234.574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19050" cap="flat" cmpd="sng" algn="ctr">
                      <a:solidFill>
                        <a:srgbClr val="BDD7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ES" sz="1100" b="0" i="0" u="none" strike="noStrike" kern="120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-94,05%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BDD7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ES" sz="1100" b="0" i="0" u="none" strike="noStrike" kern="120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1090,55%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ES" sz="1100" b="0" i="0" u="none" strike="noStrike" kern="120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-29,13%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19050" cap="flat" cmpd="sng" algn="ctr">
                      <a:solidFill>
                        <a:srgbClr val="BDD7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8555958"/>
                  </a:ext>
                </a:extLst>
              </a:tr>
              <a:tr h="159720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1100" b="0" i="0" u="none" strike="noStrike">
                          <a:solidFill>
                            <a:srgbClr val="0070C0"/>
                          </a:solidFill>
                          <a:effectLst/>
                          <a:latin typeface="Century Gothic" panose="020B0502020202020204" pitchFamily="34" charset="0"/>
                        </a:rPr>
                        <a:t>Nacionales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ES" sz="1100" b="0" i="0" u="none" strike="noStrike" kern="120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18.255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6.982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21.710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19050" cap="flat" cmpd="sng" algn="ctr">
                      <a:solidFill>
                        <a:srgbClr val="BDD7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-61,75%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BDD7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210,94%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ES" sz="1100" b="0" i="0" u="none" strike="noStrike" kern="120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18,93%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19050" cap="flat" cmpd="sng" algn="ctr">
                      <a:solidFill>
                        <a:srgbClr val="BDD7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3889301"/>
                  </a:ext>
                </a:extLst>
              </a:tr>
              <a:tr h="159720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1100" b="0" i="0" u="none" strike="noStrike" dirty="0">
                          <a:solidFill>
                            <a:srgbClr val="0070C0"/>
                          </a:solidFill>
                          <a:effectLst/>
                          <a:latin typeface="Century Gothic" panose="020B0502020202020204" pitchFamily="34" charset="0"/>
                        </a:rPr>
                        <a:t>Canarias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BDD7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ES" sz="1100" b="0" i="0" u="none" strike="noStrike" kern="120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17.934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BDD7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ES" sz="1100" b="0" i="0" u="none" strike="noStrike" kern="120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18.988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BDD7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ES" sz="1100" b="0" i="0" u="none" strike="noStrike" kern="120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24.568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19050" cap="flat" cmpd="sng" algn="ctr">
                      <a:solidFill>
                        <a:srgbClr val="BDD7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BDD7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ES" sz="1100" b="0" i="0" u="none" strike="noStrike" kern="120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5,88%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BDD7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BDD7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29,39%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BDD7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36,99%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19050" cap="flat" cmpd="sng" algn="ctr">
                      <a:solidFill>
                        <a:srgbClr val="BDD7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BDD7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1930293"/>
                  </a:ext>
                </a:extLst>
              </a:tr>
              <a:tr h="159720">
                <a:tc>
                  <a:txBody>
                    <a:bodyPr/>
                    <a:lstStyle/>
                    <a:p>
                      <a:pPr algn="l" rtl="0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BDD7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BDD7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BDD7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BDD7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BDD7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BDD7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BDD7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BDD7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19050" cap="flat" cmpd="sng" algn="ctr">
                      <a:solidFill>
                        <a:srgbClr val="BDD7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BDD7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BDD7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BDD7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rgbClr val="BDD7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BDD7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BDD7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BDD7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19050" cap="flat" cmpd="sng" algn="ctr">
                      <a:solidFill>
                        <a:srgbClr val="BDD7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BDD7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BDD7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36749341"/>
                  </a:ext>
                </a:extLst>
              </a:tr>
              <a:tr h="159720">
                <a:tc rowSpan="4">
                  <a:txBody>
                    <a:bodyPr/>
                    <a:lstStyle/>
                    <a:p>
                      <a:pPr algn="ctr" rtl="0" fontAlgn="ctr"/>
                      <a:r>
                        <a:rPr lang="es-ES" sz="1100" b="1" i="0" u="none" strike="noStrike" dirty="0">
                          <a:solidFill>
                            <a:srgbClr val="0070C0"/>
                          </a:solidFill>
                          <a:effectLst/>
                          <a:latin typeface="Century Gothic" panose="020B0502020202020204" pitchFamily="34" charset="0"/>
                        </a:rPr>
                        <a:t>Viajeros </a:t>
                      </a:r>
                    </a:p>
                    <a:p>
                      <a:pPr algn="ctr" rtl="0" fontAlgn="ctr"/>
                      <a:r>
                        <a:rPr lang="es-ES" sz="1100" b="1" i="0" u="none" strike="noStrike" dirty="0">
                          <a:solidFill>
                            <a:srgbClr val="0070C0"/>
                          </a:solidFill>
                          <a:effectLst/>
                          <a:latin typeface="Century Gothic" panose="020B0502020202020204" pitchFamily="34" charset="0"/>
                        </a:rPr>
                        <a:t>entrados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BDD7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rgbClr val="BDD7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BDD7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1100" b="0" i="0" u="none" strike="noStrike">
                          <a:solidFill>
                            <a:srgbClr val="0070C0"/>
                          </a:solidFill>
                          <a:effectLst/>
                          <a:latin typeface="Century Gothic" panose="020B0502020202020204" pitchFamily="34" charset="0"/>
                        </a:rPr>
                        <a:t>Total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BDD7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293.344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BDD7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39.737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BDD7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238.961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19050" cap="flat" cmpd="sng" algn="ctr">
                      <a:solidFill>
                        <a:srgbClr val="BDD7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BDD7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-86,45%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BDD7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rgbClr val="BDD7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501,36%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BDD7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-18,54%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19050" cap="flat" cmpd="sng" algn="ctr">
                      <a:solidFill>
                        <a:srgbClr val="BDD7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BDD7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3154723"/>
                  </a:ext>
                </a:extLst>
              </a:tr>
              <a:tr h="218992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1100" b="0" i="0" u="none" strike="noStrike">
                          <a:solidFill>
                            <a:srgbClr val="0070C0"/>
                          </a:solidFill>
                          <a:effectLst/>
                          <a:latin typeface="Century Gothic" panose="020B0502020202020204" pitchFamily="34" charset="0"/>
                        </a:rPr>
                        <a:t>Extranjeros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ES" sz="1100" b="0" i="0" u="none" strike="noStrike" kern="120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259.774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ES" sz="1100" b="0" i="0" u="none" strike="noStrike" kern="120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15.523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194.966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19050" cap="flat" cmpd="sng" algn="ctr">
                      <a:solidFill>
                        <a:srgbClr val="BDD7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-94,02%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BDD7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ES" sz="1100" b="0" i="0" u="none" strike="noStrike" kern="120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1155,98%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ES" sz="1100" b="0" i="0" u="none" strike="noStrike" kern="120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-24,95%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19050" cap="flat" cmpd="sng" algn="ctr">
                      <a:solidFill>
                        <a:srgbClr val="BDD7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6588850"/>
                  </a:ext>
                </a:extLst>
              </a:tr>
              <a:tr h="159720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1100" b="0" i="0" u="none" strike="noStrike">
                          <a:solidFill>
                            <a:srgbClr val="0070C0"/>
                          </a:solidFill>
                          <a:effectLst/>
                          <a:latin typeface="Century Gothic" panose="020B0502020202020204" pitchFamily="34" charset="0"/>
                        </a:rPr>
                        <a:t>Nacionales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ES" sz="1100" b="0" i="0" u="none" strike="noStrike" kern="120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16.720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ES" sz="1100" b="0" i="0" u="none" strike="noStrike" kern="120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6.543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ES" sz="1100" b="0" i="0" u="none" strike="noStrike" kern="120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20.413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19050" cap="flat" cmpd="sng" algn="ctr">
                      <a:solidFill>
                        <a:srgbClr val="BDD7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-60,87%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BDD7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211,98%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22,09%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19050" cap="flat" cmpd="sng" algn="ctr">
                      <a:solidFill>
                        <a:srgbClr val="BDD7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474022"/>
                  </a:ext>
                </a:extLst>
              </a:tr>
              <a:tr h="159720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1100" b="0" i="0" u="none" strike="noStrike">
                          <a:solidFill>
                            <a:srgbClr val="0070C0"/>
                          </a:solidFill>
                          <a:effectLst/>
                          <a:latin typeface="Century Gothic" panose="020B0502020202020204" pitchFamily="34" charset="0"/>
                        </a:rPr>
                        <a:t>Canarias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BDD7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ES" sz="1100" b="0" i="0" u="none" strike="noStrike" kern="120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16.850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BDD7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ES" sz="1100" b="0" i="0" u="none" strike="noStrike" kern="120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17.671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BDD7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ES" sz="1100" b="0" i="0" u="none" strike="noStrike" kern="120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23.582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19050" cap="flat" cmpd="sng" algn="ctr">
                      <a:solidFill>
                        <a:srgbClr val="BDD7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BDD7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ES" sz="1100" b="0" i="0" u="none" strike="noStrike" kern="120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4,87%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BDD7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BDD7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ES" sz="1100" b="0" i="0" u="none" strike="noStrike" kern="120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33,45%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BDD7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39,95%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19050" cap="flat" cmpd="sng" algn="ctr">
                      <a:solidFill>
                        <a:srgbClr val="BDD7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BDD7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2480127"/>
                  </a:ext>
                </a:extLst>
              </a:tr>
              <a:tr h="218992"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BDD7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BDD7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BDD7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BDD7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BDD7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BDD7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BDD7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BDD7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19050" cap="flat" cmpd="sng" algn="ctr">
                      <a:solidFill>
                        <a:srgbClr val="BDD7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BDD7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BDD7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BDD7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rgbClr val="BDD7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BDD7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BDD7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BDD7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19050" cap="flat" cmpd="sng" algn="ctr">
                      <a:solidFill>
                        <a:srgbClr val="BDD7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BDD7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BDD7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19635890"/>
                  </a:ext>
                </a:extLst>
              </a:tr>
              <a:tr h="159720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s-ES" sz="1100" b="1" i="0" u="none" strike="noStrike" dirty="0">
                          <a:solidFill>
                            <a:srgbClr val="0070C0"/>
                          </a:solidFill>
                          <a:effectLst/>
                          <a:latin typeface="Century Gothic" panose="020B0502020202020204" pitchFamily="34" charset="0"/>
                        </a:rPr>
                        <a:t>Tasa de ocupación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BDD7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rgbClr val="BDD7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BDD7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1100" b="0" i="0" u="none" strike="noStrike">
                          <a:solidFill>
                            <a:srgbClr val="0070C0"/>
                          </a:solidFill>
                          <a:effectLst/>
                          <a:latin typeface="Century Gothic" panose="020B0502020202020204" pitchFamily="34" charset="0"/>
                        </a:rPr>
                        <a:t>Por plazas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BDD7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68,86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BDD7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18,57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BDD7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61,85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19050" cap="flat" cmpd="sng" algn="ctr">
                      <a:solidFill>
                        <a:srgbClr val="BDD7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BDD7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-73,03%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BDD7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rgbClr val="BDD7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233,06%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BDD7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-10,18%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19050" cap="flat" cmpd="sng" algn="ctr">
                      <a:solidFill>
                        <a:srgbClr val="BDD7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BDD7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9609864"/>
                  </a:ext>
                </a:extLst>
              </a:tr>
              <a:tr h="334251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1100" b="0" i="0" u="none" strike="noStrike">
                          <a:solidFill>
                            <a:srgbClr val="0070C0"/>
                          </a:solidFill>
                          <a:effectLst/>
                          <a:latin typeface="Century Gothic" panose="020B0502020202020204" pitchFamily="34" charset="0"/>
                        </a:rPr>
                        <a:t>Por habitaciones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BDD7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83,8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BDD7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22,32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BDD7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71,78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19050" cap="flat" cmpd="sng" algn="ctr">
                      <a:solidFill>
                        <a:srgbClr val="BDD7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BDD7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-73,37%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BDD7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BDD7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221,59%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BDD7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-14,34%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19050" cap="flat" cmpd="sng" algn="ctr">
                      <a:solidFill>
                        <a:srgbClr val="BDD7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BDD7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1431998"/>
                  </a:ext>
                </a:extLst>
              </a:tr>
              <a:tr h="190177"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BDD7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BDD7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BDD7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BDD7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BDD7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BDD7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BDD7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BDD7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19050" cap="flat" cmpd="sng" algn="ctr">
                      <a:solidFill>
                        <a:srgbClr val="BDD7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BDD7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BDD7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100" b="0" i="0" u="none" strike="noStrike">
                          <a:solidFill>
                            <a:srgbClr val="FF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BDD7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rgbClr val="BDD7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BDD7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BDD7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BDD7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100" b="0" i="0" u="none" strike="noStrike">
                          <a:solidFill>
                            <a:srgbClr val="FF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19050" cap="flat" cmpd="sng" algn="ctr">
                      <a:solidFill>
                        <a:srgbClr val="BDD7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BDD7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BDD7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80649764"/>
                  </a:ext>
                </a:extLst>
              </a:tr>
              <a:tr h="449510"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s-ES" sz="1100" b="1" i="0" u="none" strike="noStrike" dirty="0">
                          <a:solidFill>
                            <a:srgbClr val="0070C0"/>
                          </a:solidFill>
                          <a:effectLst/>
                          <a:latin typeface="Century Gothic" panose="020B0502020202020204" pitchFamily="34" charset="0"/>
                        </a:rPr>
                        <a:t>Tarifa media diaria (ADR)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BDD7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rgbClr val="BDD7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BDD7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95,08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BDD7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BDD7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90,22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BDD7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BDD7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114,45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19050" cap="flat" cmpd="sng" algn="ctr">
                      <a:solidFill>
                        <a:srgbClr val="BDD7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BDD7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BDD7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-5,11%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BDD7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rgbClr val="BDD7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BDD7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26,86%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BDD7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BDD7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20,37%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19050" cap="flat" cmpd="sng" algn="ctr">
                      <a:solidFill>
                        <a:srgbClr val="BDD7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BDD7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BDD7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057767"/>
                  </a:ext>
                </a:extLst>
              </a:tr>
            </a:tbl>
          </a:graphicData>
        </a:graphic>
      </p:graphicFrame>
      <p:sp>
        <p:nvSpPr>
          <p:cNvPr id="10" name="5 CuadroTexto"/>
          <p:cNvSpPr txBox="1">
            <a:spLocks noChangeArrowheads="1"/>
          </p:cNvSpPr>
          <p:nvPr/>
        </p:nvSpPr>
        <p:spPr bwMode="auto">
          <a:xfrm>
            <a:off x="287523" y="5941984"/>
            <a:ext cx="8280400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" sz="1100" i="1" dirty="0">
                <a:latin typeface="Century Gothic" panose="020B0502020202020204" pitchFamily="34" charset="0"/>
              </a:rPr>
              <a:t>Fuente: ISTAC – Encuestas de Alojamiento Turístico. Nota: “Nacionales” no incluye la categoría “Canarias”.</a:t>
            </a:r>
          </a:p>
        </p:txBody>
      </p:sp>
    </p:spTree>
    <p:extLst>
      <p:ext uri="{BB962C8B-B14F-4D97-AF65-F5344CB8AC3E}">
        <p14:creationId xmlns:p14="http://schemas.microsoft.com/office/powerpoint/2010/main" val="2136711222"/>
      </p:ext>
    </p:extLst>
  </p:cSld>
  <p:clrMapOvr>
    <a:masterClrMapping/>
  </p:clrMapOvr>
  <p:transition spd="slow">
    <p:push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 descr="Pantalla03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5" y="0"/>
            <a:ext cx="9141969" cy="6858000"/>
          </a:xfrm>
          <a:prstGeom prst="rect">
            <a:avLst/>
          </a:prstGeom>
        </p:spPr>
      </p:pic>
      <p:sp>
        <p:nvSpPr>
          <p:cNvPr id="11267" name="CuadroTexto 3"/>
          <p:cNvSpPr txBox="1">
            <a:spLocks noChangeArrowheads="1"/>
          </p:cNvSpPr>
          <p:nvPr/>
        </p:nvSpPr>
        <p:spPr bwMode="auto">
          <a:xfrm>
            <a:off x="827584" y="4114800"/>
            <a:ext cx="7630616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es-ES_tradnl" sz="3600" dirty="0">
                <a:solidFill>
                  <a:schemeClr val="bg1"/>
                </a:solidFill>
                <a:latin typeface="Century Gothic" panose="020B0502020202020204" pitchFamily="34" charset="0"/>
              </a:rPr>
              <a:t>SECCIÓN 1</a:t>
            </a:r>
          </a:p>
          <a:p>
            <a:pPr algn="r"/>
            <a:r>
              <a:rPr lang="es-ES_tradnl" sz="4800" b="1" dirty="0">
                <a:solidFill>
                  <a:schemeClr val="bg1"/>
                </a:solidFill>
                <a:latin typeface="Century Gothic" panose="020B0502020202020204" pitchFamily="34" charset="0"/>
              </a:rPr>
              <a:t>	Pasajeros</a:t>
            </a:r>
          </a:p>
          <a:p>
            <a:endParaRPr lang="es-ES_tradnl" dirty="0"/>
          </a:p>
        </p:txBody>
      </p:sp>
      <p:sp>
        <p:nvSpPr>
          <p:cNvPr id="5" name="3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7584" y="6344584"/>
            <a:ext cx="2057400" cy="365125"/>
          </a:xfrm>
        </p:spPr>
        <p:txBody>
          <a:bodyPr/>
          <a:lstStyle/>
          <a:p>
            <a:pPr algn="l">
              <a:defRPr/>
            </a:pPr>
            <a:fld id="{F0F4937A-C186-4B21-A2E7-060B4A4FC0C9}" type="slidenum">
              <a:rPr lang="es-ES_tradnl" sz="1800" smtClean="0">
                <a:solidFill>
                  <a:schemeClr val="bg1">
                    <a:lumMod val="65000"/>
                  </a:schemeClr>
                </a:solidFill>
                <a:latin typeface="Century Gothic" panose="020B0502020202020204" pitchFamily="34" charset="0"/>
              </a:rPr>
              <a:pPr algn="l">
                <a:defRPr/>
              </a:pPr>
              <a:t>16</a:t>
            </a:fld>
            <a:r>
              <a:rPr lang="es-ES_tradnl" sz="1800" dirty="0">
                <a:solidFill>
                  <a:schemeClr val="bg1">
                    <a:lumMod val="65000"/>
                  </a:schemeClr>
                </a:solidFill>
                <a:latin typeface="Century Gothic" panose="020B0502020202020204" pitchFamily="34" charset="0"/>
              </a:rPr>
              <a:t> </a:t>
            </a:r>
          </a:p>
        </p:txBody>
      </p:sp>
      <p:cxnSp>
        <p:nvCxnSpPr>
          <p:cNvPr id="6" name="13 Conector recto">
            <a:extLst>
              <a:ext uri="{FF2B5EF4-FFF2-40B4-BE49-F238E27FC236}">
                <a16:creationId xmlns:a16="http://schemas.microsoft.com/office/drawing/2014/main" id="{AE116DF4-FF33-4898-9B0A-C04ABCF807E9}"/>
              </a:ext>
            </a:extLst>
          </p:cNvPr>
          <p:cNvCxnSpPr/>
          <p:nvPr/>
        </p:nvCxnSpPr>
        <p:spPr bwMode="auto">
          <a:xfrm>
            <a:off x="0" y="692497"/>
            <a:ext cx="6516688" cy="0"/>
          </a:xfrm>
          <a:prstGeom prst="line">
            <a:avLst/>
          </a:prstGeom>
          <a:ln>
            <a:solidFill>
              <a:srgbClr val="1795CF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8" name="CuadroTexto 7"/>
          <p:cNvSpPr txBox="1"/>
          <p:nvPr/>
        </p:nvSpPr>
        <p:spPr>
          <a:xfrm>
            <a:off x="287523" y="4538"/>
            <a:ext cx="856895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b="1" dirty="0">
                <a:solidFill>
                  <a:srgbClr val="1795CF"/>
                </a:solidFill>
                <a:latin typeface="Century Gothic" panose="020B0502020202020204" pitchFamily="34" charset="0"/>
              </a:rPr>
              <a:t>3.2 Estancia media en Gran Canaria según procedencia.             </a:t>
            </a:r>
          </a:p>
          <a:p>
            <a:r>
              <a:rPr lang="es-ES" sz="2000" b="1" dirty="0">
                <a:solidFill>
                  <a:srgbClr val="1795CF"/>
                </a:solidFill>
                <a:latin typeface="Century Gothic" panose="020B0502020202020204" pitchFamily="34" charset="0"/>
              </a:rPr>
              <a:t>      Febrero 2022.</a:t>
            </a:r>
          </a:p>
        </p:txBody>
      </p:sp>
      <p:sp>
        <p:nvSpPr>
          <p:cNvPr id="10" name="5 CuadroTexto"/>
          <p:cNvSpPr txBox="1">
            <a:spLocks noChangeArrowheads="1"/>
          </p:cNvSpPr>
          <p:nvPr/>
        </p:nvSpPr>
        <p:spPr bwMode="auto">
          <a:xfrm>
            <a:off x="287523" y="5941984"/>
            <a:ext cx="8280400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" sz="1100" i="1" dirty="0">
                <a:latin typeface="Century Gothic" panose="020B0502020202020204" pitchFamily="34" charset="0"/>
              </a:rPr>
              <a:t>Fuente: ISTAC – Encuestas de Alojamiento Turístico.</a:t>
            </a:r>
          </a:p>
        </p:txBody>
      </p:sp>
      <p:graphicFrame>
        <p:nvGraphicFramePr>
          <p:cNvPr id="11" name="Gráfico 10">
            <a:extLst>
              <a:ext uri="{FF2B5EF4-FFF2-40B4-BE49-F238E27FC236}">
                <a16:creationId xmlns:a16="http://schemas.microsoft.com/office/drawing/2014/main" id="{08ACE958-EE83-4A84-A4BB-FDB0CE8A7C8F}"/>
              </a:ext>
            </a:extLst>
          </p:cNvPr>
          <p:cNvGraphicFramePr>
            <a:graphicFrameLocks/>
          </p:cNvGraphicFramePr>
          <p:nvPr/>
        </p:nvGraphicFramePr>
        <p:xfrm>
          <a:off x="566737" y="1014412"/>
          <a:ext cx="8010525" cy="48291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919602842"/>
      </p:ext>
    </p:extLst>
  </p:cSld>
  <p:clrMapOvr>
    <a:masterClrMapping/>
  </p:clrMapOvr>
  <p:transition spd="slow">
    <p:push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 descr="Pantalla03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5" y="0"/>
            <a:ext cx="9141969" cy="6858000"/>
          </a:xfrm>
          <a:prstGeom prst="rect">
            <a:avLst/>
          </a:prstGeom>
        </p:spPr>
      </p:pic>
      <p:sp>
        <p:nvSpPr>
          <p:cNvPr id="11267" name="CuadroTexto 3"/>
          <p:cNvSpPr txBox="1">
            <a:spLocks noChangeArrowheads="1"/>
          </p:cNvSpPr>
          <p:nvPr/>
        </p:nvSpPr>
        <p:spPr bwMode="auto">
          <a:xfrm>
            <a:off x="827584" y="4114800"/>
            <a:ext cx="7630616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es-ES_tradnl" sz="3600" dirty="0">
                <a:solidFill>
                  <a:schemeClr val="bg1"/>
                </a:solidFill>
                <a:latin typeface="Century Gothic" panose="020B0502020202020204" pitchFamily="34" charset="0"/>
              </a:rPr>
              <a:t>SECCIÓN 1</a:t>
            </a:r>
          </a:p>
          <a:p>
            <a:pPr algn="r"/>
            <a:r>
              <a:rPr lang="es-ES_tradnl" sz="4800" b="1" dirty="0">
                <a:solidFill>
                  <a:schemeClr val="bg1"/>
                </a:solidFill>
                <a:latin typeface="Century Gothic" panose="020B0502020202020204" pitchFamily="34" charset="0"/>
              </a:rPr>
              <a:t>	Pasajeros</a:t>
            </a:r>
          </a:p>
          <a:p>
            <a:endParaRPr lang="es-ES_tradnl" dirty="0"/>
          </a:p>
        </p:txBody>
      </p:sp>
      <p:sp>
        <p:nvSpPr>
          <p:cNvPr id="5" name="3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7584" y="6344584"/>
            <a:ext cx="2057400" cy="365125"/>
          </a:xfrm>
        </p:spPr>
        <p:txBody>
          <a:bodyPr/>
          <a:lstStyle/>
          <a:p>
            <a:pPr algn="l">
              <a:defRPr/>
            </a:pPr>
            <a:fld id="{F0F4937A-C186-4B21-A2E7-060B4A4FC0C9}" type="slidenum">
              <a:rPr lang="es-ES_tradnl" sz="1800" smtClean="0">
                <a:solidFill>
                  <a:schemeClr val="bg1">
                    <a:lumMod val="65000"/>
                  </a:schemeClr>
                </a:solidFill>
                <a:latin typeface="Century Gothic" panose="020B0502020202020204" pitchFamily="34" charset="0"/>
              </a:rPr>
              <a:pPr algn="l">
                <a:defRPr/>
              </a:pPr>
              <a:t>17</a:t>
            </a:fld>
            <a:r>
              <a:rPr lang="es-ES_tradnl" sz="1800" dirty="0">
                <a:solidFill>
                  <a:schemeClr val="bg1">
                    <a:lumMod val="65000"/>
                  </a:schemeClr>
                </a:solidFill>
                <a:latin typeface="Century Gothic" panose="020B0502020202020204" pitchFamily="34" charset="0"/>
              </a:rPr>
              <a:t> </a:t>
            </a:r>
          </a:p>
        </p:txBody>
      </p:sp>
      <p:cxnSp>
        <p:nvCxnSpPr>
          <p:cNvPr id="6" name="13 Conector recto">
            <a:extLst>
              <a:ext uri="{FF2B5EF4-FFF2-40B4-BE49-F238E27FC236}">
                <a16:creationId xmlns:a16="http://schemas.microsoft.com/office/drawing/2014/main" id="{AE116DF4-FF33-4898-9B0A-C04ABCF807E9}"/>
              </a:ext>
            </a:extLst>
          </p:cNvPr>
          <p:cNvCxnSpPr/>
          <p:nvPr/>
        </p:nvCxnSpPr>
        <p:spPr bwMode="auto">
          <a:xfrm>
            <a:off x="0" y="692497"/>
            <a:ext cx="6516688" cy="0"/>
          </a:xfrm>
          <a:prstGeom prst="line">
            <a:avLst/>
          </a:prstGeom>
          <a:ln>
            <a:solidFill>
              <a:srgbClr val="1795CF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8" name="CuadroTexto 7"/>
          <p:cNvSpPr txBox="1"/>
          <p:nvPr/>
        </p:nvSpPr>
        <p:spPr>
          <a:xfrm>
            <a:off x="287523" y="4538"/>
            <a:ext cx="856895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b="1" dirty="0">
                <a:solidFill>
                  <a:srgbClr val="1795CF"/>
                </a:solidFill>
                <a:latin typeface="Century Gothic" panose="020B0502020202020204" pitchFamily="34" charset="0"/>
              </a:rPr>
              <a:t>3.3 Pernoctaciones totales en Gran Canaria según procedencia.             </a:t>
            </a:r>
          </a:p>
          <a:p>
            <a:r>
              <a:rPr lang="es-ES" sz="2000" b="1" dirty="0">
                <a:solidFill>
                  <a:srgbClr val="1795CF"/>
                </a:solidFill>
                <a:latin typeface="Century Gothic" panose="020B0502020202020204" pitchFamily="34" charset="0"/>
              </a:rPr>
              <a:t>      Febrero 2022.</a:t>
            </a:r>
          </a:p>
        </p:txBody>
      </p:sp>
      <p:sp>
        <p:nvSpPr>
          <p:cNvPr id="11" name="5 CuadroTexto"/>
          <p:cNvSpPr txBox="1">
            <a:spLocks noChangeArrowheads="1"/>
          </p:cNvSpPr>
          <p:nvPr/>
        </p:nvSpPr>
        <p:spPr bwMode="auto">
          <a:xfrm>
            <a:off x="287523" y="5941984"/>
            <a:ext cx="8280400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" sz="1100" i="1" dirty="0">
                <a:latin typeface="Century Gothic" panose="020B0502020202020204" pitchFamily="34" charset="0"/>
              </a:rPr>
              <a:t>Fuente: ISTAC – Encuestas de Alojamiento Turístico.</a:t>
            </a:r>
          </a:p>
        </p:txBody>
      </p:sp>
      <p:graphicFrame>
        <p:nvGraphicFramePr>
          <p:cNvPr id="10" name="Gráfico 9">
            <a:extLst>
              <a:ext uri="{FF2B5EF4-FFF2-40B4-BE49-F238E27FC236}">
                <a16:creationId xmlns:a16="http://schemas.microsoft.com/office/drawing/2014/main" id="{CE65CA12-B796-4467-95A8-B17A20D1131E}"/>
              </a:ext>
            </a:extLst>
          </p:cNvPr>
          <p:cNvGraphicFramePr>
            <a:graphicFrameLocks/>
          </p:cNvGraphicFramePr>
          <p:nvPr/>
        </p:nvGraphicFramePr>
        <p:xfrm>
          <a:off x="566737" y="1014412"/>
          <a:ext cx="8010525" cy="48291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205679796"/>
      </p:ext>
    </p:extLst>
  </p:cSld>
  <p:clrMapOvr>
    <a:masterClrMapping/>
  </p:clrMapOvr>
  <p:transition spd="slow">
    <p:push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 descr="Pantalla03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5" y="0"/>
            <a:ext cx="9141969" cy="6858000"/>
          </a:xfrm>
          <a:prstGeom prst="rect">
            <a:avLst/>
          </a:prstGeom>
        </p:spPr>
      </p:pic>
      <p:sp>
        <p:nvSpPr>
          <p:cNvPr id="11267" name="CuadroTexto 3"/>
          <p:cNvSpPr txBox="1">
            <a:spLocks noChangeArrowheads="1"/>
          </p:cNvSpPr>
          <p:nvPr/>
        </p:nvSpPr>
        <p:spPr bwMode="auto">
          <a:xfrm>
            <a:off x="827584" y="4114800"/>
            <a:ext cx="7630616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es-ES_tradnl" sz="3600" dirty="0">
                <a:solidFill>
                  <a:schemeClr val="bg1"/>
                </a:solidFill>
                <a:latin typeface="Century Gothic" panose="020B0502020202020204" pitchFamily="34" charset="0"/>
              </a:rPr>
              <a:t>SECCIÓN 1</a:t>
            </a:r>
          </a:p>
          <a:p>
            <a:pPr algn="r"/>
            <a:r>
              <a:rPr lang="es-ES_tradnl" sz="4800" b="1" dirty="0">
                <a:solidFill>
                  <a:schemeClr val="bg1"/>
                </a:solidFill>
                <a:latin typeface="Century Gothic" panose="020B0502020202020204" pitchFamily="34" charset="0"/>
              </a:rPr>
              <a:t>	Pasajeros</a:t>
            </a:r>
          </a:p>
          <a:p>
            <a:endParaRPr lang="es-ES_tradnl" dirty="0"/>
          </a:p>
        </p:txBody>
      </p:sp>
      <p:sp>
        <p:nvSpPr>
          <p:cNvPr id="5" name="3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7584" y="6344584"/>
            <a:ext cx="2057400" cy="365125"/>
          </a:xfrm>
        </p:spPr>
        <p:txBody>
          <a:bodyPr/>
          <a:lstStyle/>
          <a:p>
            <a:pPr algn="l">
              <a:defRPr/>
            </a:pPr>
            <a:fld id="{F0F4937A-C186-4B21-A2E7-060B4A4FC0C9}" type="slidenum">
              <a:rPr lang="es-ES_tradnl" sz="1800" smtClean="0">
                <a:solidFill>
                  <a:schemeClr val="bg1">
                    <a:lumMod val="65000"/>
                  </a:schemeClr>
                </a:solidFill>
                <a:latin typeface="Century Gothic" panose="020B0502020202020204" pitchFamily="34" charset="0"/>
              </a:rPr>
              <a:pPr algn="l">
                <a:defRPr/>
              </a:pPr>
              <a:t>18</a:t>
            </a:fld>
            <a:r>
              <a:rPr lang="es-ES_tradnl" sz="1800" dirty="0">
                <a:solidFill>
                  <a:schemeClr val="bg1">
                    <a:lumMod val="65000"/>
                  </a:schemeClr>
                </a:solidFill>
                <a:latin typeface="Century Gothic" panose="020B0502020202020204" pitchFamily="34" charset="0"/>
              </a:rPr>
              <a:t> </a:t>
            </a:r>
          </a:p>
        </p:txBody>
      </p:sp>
      <p:cxnSp>
        <p:nvCxnSpPr>
          <p:cNvPr id="6" name="13 Conector recto">
            <a:extLst>
              <a:ext uri="{FF2B5EF4-FFF2-40B4-BE49-F238E27FC236}">
                <a16:creationId xmlns:a16="http://schemas.microsoft.com/office/drawing/2014/main" id="{AE116DF4-FF33-4898-9B0A-C04ABCF807E9}"/>
              </a:ext>
            </a:extLst>
          </p:cNvPr>
          <p:cNvCxnSpPr/>
          <p:nvPr/>
        </p:nvCxnSpPr>
        <p:spPr bwMode="auto">
          <a:xfrm>
            <a:off x="0" y="692497"/>
            <a:ext cx="6516688" cy="0"/>
          </a:xfrm>
          <a:prstGeom prst="line">
            <a:avLst/>
          </a:prstGeom>
          <a:ln>
            <a:solidFill>
              <a:srgbClr val="1795CF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graphicFrame>
        <p:nvGraphicFramePr>
          <p:cNvPr id="7" name="Tab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0280077"/>
              </p:ext>
            </p:extLst>
          </p:nvPr>
        </p:nvGraphicFramePr>
        <p:xfrm>
          <a:off x="287523" y="874039"/>
          <a:ext cx="8568952" cy="1422705"/>
        </p:xfrm>
        <a:graphic>
          <a:graphicData uri="http://schemas.openxmlformats.org/drawingml/2006/table">
            <a:tbl>
              <a:tblPr/>
              <a:tblGrid>
                <a:gridCol w="1224136">
                  <a:extLst>
                    <a:ext uri="{9D8B030D-6E8A-4147-A177-3AD203B41FA5}">
                      <a16:colId xmlns:a16="http://schemas.microsoft.com/office/drawing/2014/main" val="1280955262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4116205681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3621237919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3656564202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523335016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3981710237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3772330675"/>
                    </a:ext>
                  </a:extLst>
                </a:gridCol>
              </a:tblGrid>
              <a:tr h="494256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200" b="1" i="0" u="none" strike="noStrike" dirty="0">
                          <a:solidFill>
                            <a:srgbClr val="1795CF"/>
                          </a:solidFill>
                          <a:effectLst/>
                          <a:latin typeface="Century Gothic" panose="020B0502020202020204" pitchFamily="34" charset="0"/>
                        </a:rPr>
                        <a:t>Isla / Periodo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200" b="1" i="0" u="none" strike="noStrike" dirty="0">
                          <a:solidFill>
                            <a:srgbClr val="1795CF"/>
                          </a:solidFill>
                          <a:effectLst/>
                          <a:latin typeface="Century Gothic" panose="020B0502020202020204" pitchFamily="34" charset="0"/>
                        </a:rPr>
                        <a:t>Canarias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200" b="1" i="0" u="none" strike="noStrike" dirty="0">
                          <a:solidFill>
                            <a:srgbClr val="1795CF"/>
                          </a:solidFill>
                          <a:effectLst/>
                          <a:latin typeface="Century Gothic" panose="020B0502020202020204" pitchFamily="34" charset="0"/>
                        </a:rPr>
                        <a:t>Lanzarote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200" b="1" i="0" u="none" strike="noStrike" dirty="0">
                          <a:solidFill>
                            <a:srgbClr val="1795CF"/>
                          </a:solidFill>
                          <a:effectLst/>
                          <a:latin typeface="Century Gothic" panose="020B0502020202020204" pitchFamily="34" charset="0"/>
                        </a:rPr>
                        <a:t>Fuerteventura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200" b="1" i="0" u="none" strike="noStrike" dirty="0">
                          <a:solidFill>
                            <a:srgbClr val="1795CF"/>
                          </a:solidFill>
                          <a:effectLst/>
                          <a:latin typeface="Century Gothic" panose="020B0502020202020204" pitchFamily="34" charset="0"/>
                        </a:rPr>
                        <a:t>Gran Canaria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200" b="1" i="0" u="none" strike="noStrike" dirty="0">
                          <a:solidFill>
                            <a:srgbClr val="1795CF"/>
                          </a:solidFill>
                          <a:effectLst/>
                          <a:latin typeface="Century Gothic" panose="020B0502020202020204" pitchFamily="34" charset="0"/>
                        </a:rPr>
                        <a:t>Tenerife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200" b="1" i="0" u="none" strike="noStrike" dirty="0">
                          <a:solidFill>
                            <a:srgbClr val="1795CF"/>
                          </a:solidFill>
                          <a:effectLst/>
                          <a:latin typeface="Century Gothic" panose="020B0502020202020204" pitchFamily="34" charset="0"/>
                        </a:rPr>
                        <a:t>La Palma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1398698"/>
                  </a:ext>
                </a:extLst>
              </a:tr>
              <a:tr h="224662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2019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89,17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76,38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77,74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ES" sz="1100" b="0" i="0" u="none" strike="noStrike" kern="120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95,08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ES" sz="1100" b="0" i="0" u="none" strike="noStrike" kern="120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96,33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ES" sz="1100" b="0" i="0" u="none" strike="noStrike" kern="120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53,84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34514741"/>
                  </a:ext>
                </a:extLst>
              </a:tr>
              <a:tr h="224662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2022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103,43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92,94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83,75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114,45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109,22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60,56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30537067"/>
                  </a:ext>
                </a:extLst>
              </a:tr>
              <a:tr h="243229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Variación total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14,26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16,56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6,01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19,37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12,89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6,72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68108306"/>
                  </a:ext>
                </a:extLst>
              </a:tr>
              <a:tr h="235896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Var. (%)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15,99%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21,68%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7,73%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20,37%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13,38%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12,48%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72319728"/>
                  </a:ext>
                </a:extLst>
              </a:tr>
            </a:tbl>
          </a:graphicData>
        </a:graphic>
      </p:graphicFrame>
      <p:sp>
        <p:nvSpPr>
          <p:cNvPr id="12" name="CuadroTexto 11"/>
          <p:cNvSpPr txBox="1"/>
          <p:nvPr/>
        </p:nvSpPr>
        <p:spPr>
          <a:xfrm>
            <a:off x="358416" y="138466"/>
            <a:ext cx="856895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b="1" dirty="0">
                <a:solidFill>
                  <a:srgbClr val="1795CF"/>
                </a:solidFill>
                <a:latin typeface="Century Gothic" panose="020B0502020202020204" pitchFamily="34" charset="0"/>
              </a:rPr>
              <a:t>3.4 Tasa media diaria por habitación (ADR). Febrero 2022.</a:t>
            </a:r>
          </a:p>
        </p:txBody>
      </p:sp>
      <p:sp>
        <p:nvSpPr>
          <p:cNvPr id="11" name="5 CuadroTexto"/>
          <p:cNvSpPr txBox="1">
            <a:spLocks noChangeArrowheads="1"/>
          </p:cNvSpPr>
          <p:nvPr/>
        </p:nvSpPr>
        <p:spPr bwMode="auto">
          <a:xfrm>
            <a:off x="287523" y="5941984"/>
            <a:ext cx="8280400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" sz="1100" i="1" dirty="0">
                <a:latin typeface="Century Gothic" panose="020B0502020202020204" pitchFamily="34" charset="0"/>
              </a:rPr>
              <a:t>Fuente: ISTAC – Encuestas de Alojamiento Turístico.</a:t>
            </a:r>
          </a:p>
        </p:txBody>
      </p:sp>
      <p:graphicFrame>
        <p:nvGraphicFramePr>
          <p:cNvPr id="13" name="Gráfico 12">
            <a:extLst>
              <a:ext uri="{FF2B5EF4-FFF2-40B4-BE49-F238E27FC236}">
                <a16:creationId xmlns:a16="http://schemas.microsoft.com/office/drawing/2014/main" id="{4F1E0A61-F8E1-4B03-9F5E-144F4461C62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27762028"/>
              </p:ext>
            </p:extLst>
          </p:nvPr>
        </p:nvGraphicFramePr>
        <p:xfrm>
          <a:off x="504279" y="2491680"/>
          <a:ext cx="8277225" cy="30956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106378426"/>
      </p:ext>
    </p:extLst>
  </p:cSld>
  <p:clrMapOvr>
    <a:masterClrMapping/>
  </p:clrMapOvr>
  <p:transition spd="slow">
    <p:push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 descr="Pantalla03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5" y="0"/>
            <a:ext cx="9141969" cy="6858000"/>
          </a:xfrm>
          <a:prstGeom prst="rect">
            <a:avLst/>
          </a:prstGeom>
        </p:spPr>
      </p:pic>
      <p:sp>
        <p:nvSpPr>
          <p:cNvPr id="11267" name="CuadroTexto 3"/>
          <p:cNvSpPr txBox="1">
            <a:spLocks noChangeArrowheads="1"/>
          </p:cNvSpPr>
          <p:nvPr/>
        </p:nvSpPr>
        <p:spPr bwMode="auto">
          <a:xfrm>
            <a:off x="827584" y="4114800"/>
            <a:ext cx="7630616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es-ES_tradnl" sz="3600" dirty="0">
                <a:solidFill>
                  <a:schemeClr val="bg1"/>
                </a:solidFill>
                <a:latin typeface="Century Gothic" panose="020B0502020202020204" pitchFamily="34" charset="0"/>
              </a:rPr>
              <a:t>SECCIÓN 1</a:t>
            </a:r>
          </a:p>
          <a:p>
            <a:pPr algn="r"/>
            <a:r>
              <a:rPr lang="es-ES_tradnl" sz="4800" b="1" dirty="0">
                <a:solidFill>
                  <a:schemeClr val="bg1"/>
                </a:solidFill>
                <a:latin typeface="Century Gothic" panose="020B0502020202020204" pitchFamily="34" charset="0"/>
              </a:rPr>
              <a:t>	Pasajeros</a:t>
            </a:r>
          </a:p>
          <a:p>
            <a:endParaRPr lang="es-ES_tradnl" dirty="0"/>
          </a:p>
        </p:txBody>
      </p:sp>
      <p:sp>
        <p:nvSpPr>
          <p:cNvPr id="5" name="3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7584" y="6344584"/>
            <a:ext cx="2057400" cy="365125"/>
          </a:xfrm>
        </p:spPr>
        <p:txBody>
          <a:bodyPr/>
          <a:lstStyle/>
          <a:p>
            <a:pPr algn="l">
              <a:defRPr/>
            </a:pPr>
            <a:fld id="{F0F4937A-C186-4B21-A2E7-060B4A4FC0C9}" type="slidenum">
              <a:rPr lang="es-ES_tradnl" sz="1800" smtClean="0">
                <a:solidFill>
                  <a:schemeClr val="bg1">
                    <a:lumMod val="65000"/>
                  </a:schemeClr>
                </a:solidFill>
                <a:latin typeface="Century Gothic" panose="020B0502020202020204" pitchFamily="34" charset="0"/>
              </a:rPr>
              <a:pPr algn="l">
                <a:defRPr/>
              </a:pPr>
              <a:t>19</a:t>
            </a:fld>
            <a:r>
              <a:rPr lang="es-ES_tradnl" sz="1800" dirty="0">
                <a:solidFill>
                  <a:schemeClr val="bg1">
                    <a:lumMod val="65000"/>
                  </a:schemeClr>
                </a:solidFill>
                <a:latin typeface="Century Gothic" panose="020B0502020202020204" pitchFamily="34" charset="0"/>
              </a:rPr>
              <a:t> </a:t>
            </a:r>
          </a:p>
        </p:txBody>
      </p:sp>
      <p:cxnSp>
        <p:nvCxnSpPr>
          <p:cNvPr id="6" name="13 Conector recto">
            <a:extLst>
              <a:ext uri="{FF2B5EF4-FFF2-40B4-BE49-F238E27FC236}">
                <a16:creationId xmlns:a16="http://schemas.microsoft.com/office/drawing/2014/main" id="{AE116DF4-FF33-4898-9B0A-C04ABCF807E9}"/>
              </a:ext>
            </a:extLst>
          </p:cNvPr>
          <p:cNvCxnSpPr/>
          <p:nvPr/>
        </p:nvCxnSpPr>
        <p:spPr bwMode="auto">
          <a:xfrm>
            <a:off x="0" y="692497"/>
            <a:ext cx="6516688" cy="0"/>
          </a:xfrm>
          <a:prstGeom prst="line">
            <a:avLst/>
          </a:prstGeom>
          <a:ln>
            <a:solidFill>
              <a:srgbClr val="1795CF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graphicFrame>
        <p:nvGraphicFramePr>
          <p:cNvPr id="7" name="Tab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8367124"/>
              </p:ext>
            </p:extLst>
          </p:nvPr>
        </p:nvGraphicFramePr>
        <p:xfrm>
          <a:off x="287523" y="874039"/>
          <a:ext cx="8568952" cy="1422705"/>
        </p:xfrm>
        <a:graphic>
          <a:graphicData uri="http://schemas.openxmlformats.org/drawingml/2006/table">
            <a:tbl>
              <a:tblPr/>
              <a:tblGrid>
                <a:gridCol w="1224136">
                  <a:extLst>
                    <a:ext uri="{9D8B030D-6E8A-4147-A177-3AD203B41FA5}">
                      <a16:colId xmlns:a16="http://schemas.microsoft.com/office/drawing/2014/main" val="1280955262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4116205681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3621237919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3656564202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523335016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3981710237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3772330675"/>
                    </a:ext>
                  </a:extLst>
                </a:gridCol>
              </a:tblGrid>
              <a:tr h="494256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300" b="1" i="0" u="none" strike="noStrike" dirty="0">
                          <a:solidFill>
                            <a:srgbClr val="1795CF"/>
                          </a:solidFill>
                          <a:effectLst/>
                          <a:latin typeface="Century Gothic" panose="020B0502020202020204" pitchFamily="34" charset="0"/>
                        </a:rPr>
                        <a:t>Isla / Periodo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300" b="1" i="0" u="none" strike="noStrike" dirty="0">
                          <a:solidFill>
                            <a:srgbClr val="1795CF"/>
                          </a:solidFill>
                          <a:effectLst/>
                          <a:latin typeface="Century Gothic" panose="020B0502020202020204" pitchFamily="34" charset="0"/>
                        </a:rPr>
                        <a:t>Canarias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300" b="1" i="0" u="none" strike="noStrike" dirty="0">
                          <a:solidFill>
                            <a:srgbClr val="1795CF"/>
                          </a:solidFill>
                          <a:effectLst/>
                          <a:latin typeface="Century Gothic" panose="020B0502020202020204" pitchFamily="34" charset="0"/>
                        </a:rPr>
                        <a:t>Lanzarote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300" b="1" i="0" u="none" strike="noStrike" dirty="0">
                          <a:solidFill>
                            <a:srgbClr val="1795CF"/>
                          </a:solidFill>
                          <a:effectLst/>
                          <a:latin typeface="Century Gothic" panose="020B0502020202020204" pitchFamily="34" charset="0"/>
                        </a:rPr>
                        <a:t>Fuerteventura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300" b="1" i="0" u="none" strike="noStrike" dirty="0">
                          <a:solidFill>
                            <a:srgbClr val="1795CF"/>
                          </a:solidFill>
                          <a:effectLst/>
                          <a:latin typeface="Century Gothic" panose="020B0502020202020204" pitchFamily="34" charset="0"/>
                        </a:rPr>
                        <a:t>Gran Canaria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300" b="1" i="0" u="none" strike="noStrike" dirty="0">
                          <a:solidFill>
                            <a:srgbClr val="1795CF"/>
                          </a:solidFill>
                          <a:effectLst/>
                          <a:latin typeface="Century Gothic" panose="020B0502020202020204" pitchFamily="34" charset="0"/>
                        </a:rPr>
                        <a:t>Tenerife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300" b="1" i="0" u="none" strike="noStrike" dirty="0">
                          <a:solidFill>
                            <a:srgbClr val="1795CF"/>
                          </a:solidFill>
                          <a:effectLst/>
                          <a:latin typeface="Century Gothic" panose="020B0502020202020204" pitchFamily="34" charset="0"/>
                        </a:rPr>
                        <a:t>La Palma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1398698"/>
                  </a:ext>
                </a:extLst>
              </a:tr>
              <a:tr h="224662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2019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69,12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72,87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60,44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68,86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72,45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61,92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34514741"/>
                  </a:ext>
                </a:extLst>
              </a:tr>
              <a:tr h="224662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2022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ES" sz="1100" b="0" i="0" u="none" strike="noStrike" kern="120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63,49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ES" sz="1100" b="0" i="0" u="none" strike="noStrike" kern="120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67,93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ES" sz="1100" b="0" i="0" u="none" strike="noStrike" kern="120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57,9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ES" sz="1100" b="0" i="0" u="none" strike="noStrike" kern="120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61,85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ES" sz="1100" b="0" i="0" u="none" strike="noStrike" kern="120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66,89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23,79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30537067"/>
                  </a:ext>
                </a:extLst>
              </a:tr>
              <a:tr h="243229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Variación total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-16,42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-21,91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-16,09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-12,02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-17,5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-36,26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68108306"/>
                  </a:ext>
                </a:extLst>
              </a:tr>
              <a:tr h="235896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Var. (%)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-8,15%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-6,78%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-4,20%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-10,18%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-7,67%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-61,58%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72319728"/>
                  </a:ext>
                </a:extLst>
              </a:tr>
            </a:tbl>
          </a:graphicData>
        </a:graphic>
      </p:graphicFrame>
      <p:sp>
        <p:nvSpPr>
          <p:cNvPr id="12" name="CuadroTexto 11"/>
          <p:cNvSpPr txBox="1"/>
          <p:nvPr/>
        </p:nvSpPr>
        <p:spPr>
          <a:xfrm>
            <a:off x="358416" y="138466"/>
            <a:ext cx="856895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b="1" dirty="0">
                <a:solidFill>
                  <a:srgbClr val="1795CF"/>
                </a:solidFill>
                <a:latin typeface="Century Gothic" panose="020B0502020202020204" pitchFamily="34" charset="0"/>
              </a:rPr>
              <a:t>3.5 Tasa de ocupación por plazas. Febrero 2022.</a:t>
            </a:r>
          </a:p>
        </p:txBody>
      </p:sp>
      <p:sp>
        <p:nvSpPr>
          <p:cNvPr id="13" name="5 CuadroTexto"/>
          <p:cNvSpPr txBox="1">
            <a:spLocks noChangeArrowheads="1"/>
          </p:cNvSpPr>
          <p:nvPr/>
        </p:nvSpPr>
        <p:spPr bwMode="auto">
          <a:xfrm>
            <a:off x="287523" y="5941984"/>
            <a:ext cx="8280400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" sz="1100" i="1" dirty="0">
                <a:latin typeface="Century Gothic" panose="020B0502020202020204" pitchFamily="34" charset="0"/>
              </a:rPr>
              <a:t>Fuente: ISTAC – Encuestas de Alojamiento Turístico.</a:t>
            </a:r>
          </a:p>
        </p:txBody>
      </p:sp>
      <p:graphicFrame>
        <p:nvGraphicFramePr>
          <p:cNvPr id="15" name="Gráfico 14">
            <a:extLst>
              <a:ext uri="{FF2B5EF4-FFF2-40B4-BE49-F238E27FC236}">
                <a16:creationId xmlns:a16="http://schemas.microsoft.com/office/drawing/2014/main" id="{1FF80B12-B03A-400D-8A43-C30EB10471E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86701260"/>
              </p:ext>
            </p:extLst>
          </p:nvPr>
        </p:nvGraphicFramePr>
        <p:xfrm>
          <a:off x="433387" y="2563987"/>
          <a:ext cx="8277225" cy="30956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558396394"/>
      </p:ext>
    </p:extLst>
  </p:cSld>
  <p:clrMapOvr>
    <a:masterClrMapping/>
  </p:clrMapOvr>
  <p:transition spd="slow">
    <p:push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 descr="Pantalla0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5" y="0"/>
            <a:ext cx="9141970" cy="6858000"/>
          </a:xfrm>
          <a:prstGeom prst="rect">
            <a:avLst/>
          </a:prstGeom>
        </p:spPr>
      </p:pic>
      <p:graphicFrame>
        <p:nvGraphicFramePr>
          <p:cNvPr id="7" name="6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5862854"/>
              </p:ext>
            </p:extLst>
          </p:nvPr>
        </p:nvGraphicFramePr>
        <p:xfrm>
          <a:off x="1295400" y="994086"/>
          <a:ext cx="6705600" cy="459550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657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05578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8405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17287">
                <a:tc>
                  <a:txBody>
                    <a:bodyPr/>
                    <a:lstStyle/>
                    <a:p>
                      <a:endParaRPr lang="es-ES" sz="3500" b="1" dirty="0">
                        <a:solidFill>
                          <a:schemeClr val="bg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r>
                        <a:rPr lang="es-ES" sz="3500" b="1" dirty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</a:rPr>
                        <a:t>ÍNDICE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1004">
                <a:tc>
                  <a:txBody>
                    <a:bodyPr/>
                    <a:lstStyle/>
                    <a:p>
                      <a:endParaRPr lang="es-ES" sz="1200" b="1" dirty="0">
                        <a:solidFill>
                          <a:schemeClr val="bg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s-ES" sz="1200" b="1" dirty="0">
                        <a:solidFill>
                          <a:schemeClr val="bg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200" b="1" dirty="0">
                        <a:solidFill>
                          <a:schemeClr val="bg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1115">
                <a:tc>
                  <a:txBody>
                    <a:bodyPr/>
                    <a:lstStyle/>
                    <a:p>
                      <a:endParaRPr lang="es-ES" sz="1200" b="1" dirty="0">
                        <a:solidFill>
                          <a:schemeClr val="bg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s-ES" sz="1400" b="1" dirty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</a:rPr>
                        <a:t>EL SECTOR TURÍSTICO</a:t>
                      </a:r>
                      <a:r>
                        <a:rPr lang="es-ES" sz="1400" b="1" baseline="0" dirty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</a:rPr>
                        <a:t> DE UN VISTAZO</a:t>
                      </a:r>
                      <a:endParaRPr lang="es-ES" sz="1400" b="1" dirty="0">
                        <a:solidFill>
                          <a:schemeClr val="bg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1" dirty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</a:rPr>
                        <a:t>3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1004">
                <a:tc>
                  <a:txBody>
                    <a:bodyPr/>
                    <a:lstStyle/>
                    <a:p>
                      <a:endParaRPr lang="es-ES" sz="1200" dirty="0">
                        <a:solidFill>
                          <a:schemeClr val="bg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/>
                      <a:r>
                        <a:rPr lang="es-ES" sz="1200" kern="1200" dirty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Cuadro de mando general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200" b="1" dirty="0">
                        <a:solidFill>
                          <a:schemeClr val="bg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60668">
                <a:tc>
                  <a:txBody>
                    <a:bodyPr/>
                    <a:lstStyle/>
                    <a:p>
                      <a:endParaRPr lang="es-ES" sz="400" dirty="0">
                        <a:solidFill>
                          <a:schemeClr val="bg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s-ES" sz="400" dirty="0">
                        <a:solidFill>
                          <a:schemeClr val="bg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400" b="1" dirty="0">
                        <a:solidFill>
                          <a:schemeClr val="bg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1115">
                <a:tc>
                  <a:txBody>
                    <a:bodyPr/>
                    <a:lstStyle/>
                    <a:p>
                      <a:endParaRPr lang="es-ES" sz="1200" b="1" dirty="0">
                        <a:solidFill>
                          <a:schemeClr val="bg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s-ES" sz="1400" b="1" dirty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</a:rPr>
                        <a:t>SECCIÓN 1: TURISTAS Y PASAJEROS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1" dirty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</a:rPr>
                        <a:t>5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71004">
                <a:tc>
                  <a:txBody>
                    <a:bodyPr/>
                    <a:lstStyle/>
                    <a:p>
                      <a:endParaRPr lang="es-ES" sz="1200" dirty="0">
                        <a:solidFill>
                          <a:schemeClr val="bg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/>
                      <a:r>
                        <a:rPr lang="es-ES" sz="1200" kern="1200" dirty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Gran Canaria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200" b="1" dirty="0">
                        <a:solidFill>
                          <a:schemeClr val="bg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71004">
                <a:tc>
                  <a:txBody>
                    <a:bodyPr/>
                    <a:lstStyle/>
                    <a:p>
                      <a:endParaRPr lang="es-ES" sz="1200" dirty="0">
                        <a:solidFill>
                          <a:schemeClr val="bg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/>
                      <a:r>
                        <a:rPr lang="es-ES" sz="1200" kern="1200" dirty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Islas Canarias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200" b="1" dirty="0">
                        <a:solidFill>
                          <a:schemeClr val="bg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50558">
                <a:tc>
                  <a:txBody>
                    <a:bodyPr/>
                    <a:lstStyle/>
                    <a:p>
                      <a:endParaRPr lang="es-ES" sz="400" dirty="0"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s-ES" sz="400" dirty="0"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400" b="1" dirty="0">
                        <a:solidFill>
                          <a:schemeClr val="bg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301115">
                <a:tc>
                  <a:txBody>
                    <a:bodyPr/>
                    <a:lstStyle/>
                    <a:p>
                      <a:pPr marL="0" algn="l" defTabSz="457200" rtl="0" eaLnBrk="1" latinLnBrk="0" hangingPunct="1"/>
                      <a:endParaRPr lang="es-ES" sz="1200" b="1" kern="1200" dirty="0">
                        <a:solidFill>
                          <a:schemeClr val="bg1"/>
                        </a:solidFill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s-ES" sz="1400" b="1" dirty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</a:rPr>
                        <a:t>SECCIÓN 2:</a:t>
                      </a:r>
                      <a:r>
                        <a:rPr lang="es-ES" sz="1400" b="1" baseline="0" dirty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</a:rPr>
                        <a:t> PERFIL DEL CLIENTE</a:t>
                      </a:r>
                      <a:endParaRPr lang="es-ES" sz="1400" b="1" dirty="0">
                        <a:solidFill>
                          <a:schemeClr val="bg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1" dirty="0" smtClean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</a:rPr>
                        <a:t>11</a:t>
                      </a:r>
                      <a:endParaRPr lang="es-ES" sz="1200" b="1" dirty="0">
                        <a:solidFill>
                          <a:schemeClr val="bg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50558">
                <a:tc>
                  <a:txBody>
                    <a:bodyPr/>
                    <a:lstStyle/>
                    <a:p>
                      <a:pPr marL="0" algn="l" defTabSz="457200" rtl="0" eaLnBrk="1" latinLnBrk="0" hangingPunct="1"/>
                      <a:endParaRPr lang="es-ES" sz="400" b="1" kern="1200" dirty="0">
                        <a:solidFill>
                          <a:schemeClr val="bg1"/>
                        </a:solidFill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/>
                      <a:endParaRPr lang="es-ES" sz="400" b="1" kern="1200" dirty="0">
                        <a:solidFill>
                          <a:schemeClr val="bg1"/>
                        </a:solidFill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400" b="1" dirty="0">
                        <a:solidFill>
                          <a:schemeClr val="bg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301115">
                <a:tc>
                  <a:txBody>
                    <a:bodyPr/>
                    <a:lstStyle/>
                    <a:p>
                      <a:endParaRPr lang="es-ES" sz="1200" b="1" dirty="0">
                        <a:solidFill>
                          <a:schemeClr val="bg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s-ES" sz="1400" b="1" dirty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</a:rPr>
                        <a:t>SECCIÓN 3: INDICADORES</a:t>
                      </a:r>
                      <a:r>
                        <a:rPr lang="es-ES" sz="1400" b="1" baseline="0" dirty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</a:rPr>
                        <a:t> ALOJATIVOS</a:t>
                      </a:r>
                      <a:endParaRPr lang="es-ES" sz="1400" b="1" dirty="0">
                        <a:solidFill>
                          <a:schemeClr val="bg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1" dirty="0" smtClean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</a:rPr>
                        <a:t>14</a:t>
                      </a:r>
                      <a:endParaRPr lang="es-ES" sz="1200" b="1" dirty="0">
                        <a:solidFill>
                          <a:schemeClr val="bg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71004">
                <a:tc>
                  <a:txBody>
                    <a:bodyPr/>
                    <a:lstStyle/>
                    <a:p>
                      <a:endParaRPr lang="es-ES" sz="1200" dirty="0">
                        <a:solidFill>
                          <a:schemeClr val="bg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/>
                      <a:r>
                        <a:rPr lang="es-ES" sz="1200" kern="1200" dirty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Encuesta de ocupación hotelera y </a:t>
                      </a:r>
                      <a:r>
                        <a:rPr lang="es-ES" sz="1200" kern="1200" dirty="0" err="1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extrahotelera</a:t>
                      </a:r>
                      <a:endParaRPr lang="es-ES" sz="1200" kern="1200" dirty="0">
                        <a:solidFill>
                          <a:schemeClr val="bg1"/>
                        </a:solidFill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200" b="1" dirty="0">
                        <a:solidFill>
                          <a:schemeClr val="bg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554358682"/>
                  </a:ext>
                </a:extLst>
              </a:tr>
              <a:tr h="122388">
                <a:tc>
                  <a:txBody>
                    <a:bodyPr/>
                    <a:lstStyle/>
                    <a:p>
                      <a:endParaRPr lang="es-ES" sz="400" dirty="0"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s-ES" sz="400" dirty="0"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400" b="1" dirty="0">
                        <a:solidFill>
                          <a:schemeClr val="bg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385399264"/>
                  </a:ext>
                </a:extLst>
              </a:tr>
              <a:tr h="240268">
                <a:tc>
                  <a:txBody>
                    <a:bodyPr/>
                    <a:lstStyle/>
                    <a:p>
                      <a:pPr marL="0" algn="l" defTabSz="457200" rtl="0" eaLnBrk="1" latinLnBrk="0" hangingPunct="1"/>
                      <a:endParaRPr lang="es-ES" sz="1200" b="1" kern="1200" dirty="0">
                        <a:solidFill>
                          <a:schemeClr val="bg1"/>
                        </a:solidFill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s-ES" sz="1400" b="1" dirty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</a:rPr>
                        <a:t>SECCIÓN 4:</a:t>
                      </a:r>
                      <a:r>
                        <a:rPr lang="es-ES" sz="1400" b="1" baseline="0" dirty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</a:rPr>
                        <a:t> EMPLEO</a:t>
                      </a:r>
                      <a:endParaRPr lang="es-ES" sz="1400" b="1" dirty="0">
                        <a:solidFill>
                          <a:schemeClr val="bg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1" dirty="0" smtClean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</a:rPr>
                        <a:t>20</a:t>
                      </a:r>
                      <a:endParaRPr lang="es-ES" sz="1200" b="1" dirty="0">
                        <a:solidFill>
                          <a:schemeClr val="bg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881441372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es-ES" sz="400" dirty="0"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s-ES" sz="400" dirty="0"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400" b="1" dirty="0">
                        <a:solidFill>
                          <a:schemeClr val="bg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987160239"/>
                  </a:ext>
                </a:extLst>
              </a:tr>
              <a:tr h="240268">
                <a:tc>
                  <a:txBody>
                    <a:bodyPr/>
                    <a:lstStyle/>
                    <a:p>
                      <a:pPr marL="0" algn="l" defTabSz="457200" rtl="0" eaLnBrk="1" latinLnBrk="0" hangingPunct="1"/>
                      <a:endParaRPr lang="es-ES" sz="1200" b="1" kern="1200" dirty="0">
                        <a:solidFill>
                          <a:schemeClr val="bg1"/>
                        </a:solidFill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s-ES" sz="1400" b="1" dirty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</a:rPr>
                        <a:t>SECCIÓN 5:</a:t>
                      </a:r>
                      <a:r>
                        <a:rPr lang="es-ES" sz="1400" b="1" baseline="0" dirty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</a:rPr>
                        <a:t> CONECTIVIDAD AÉREA</a:t>
                      </a:r>
                      <a:endParaRPr lang="es-ES" sz="1400" b="1" dirty="0">
                        <a:solidFill>
                          <a:schemeClr val="bg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1" dirty="0" smtClean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</a:rPr>
                        <a:t>22</a:t>
                      </a:r>
                      <a:endParaRPr lang="es-ES" sz="1200" b="1" dirty="0">
                        <a:solidFill>
                          <a:schemeClr val="bg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95115215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22412125"/>
      </p:ext>
    </p:extLst>
  </p:cSld>
  <p:clrMapOvr>
    <a:masterClrMapping/>
  </p:clrMapOvr>
  <p:transition spd="slow">
    <p:fade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 descr="Pantalla03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5" y="0"/>
            <a:ext cx="9141970" cy="6858000"/>
          </a:xfrm>
          <a:prstGeom prst="rect">
            <a:avLst/>
          </a:prstGeom>
        </p:spPr>
      </p:pic>
      <p:sp>
        <p:nvSpPr>
          <p:cNvPr id="4099" name="CuadroTexto 3"/>
          <p:cNvSpPr txBox="1">
            <a:spLocks noChangeArrowheads="1"/>
          </p:cNvSpPr>
          <p:nvPr/>
        </p:nvSpPr>
        <p:spPr bwMode="auto">
          <a:xfrm>
            <a:off x="469900" y="3505200"/>
            <a:ext cx="8062913" cy="25853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es-ES_tradnl" sz="4800" dirty="0">
                <a:solidFill>
                  <a:schemeClr val="bg1"/>
                </a:solidFill>
              </a:rPr>
              <a:t> </a:t>
            </a:r>
          </a:p>
          <a:p>
            <a:pPr algn="r"/>
            <a:r>
              <a:rPr lang="es-ES_tradnl" sz="4800" dirty="0">
                <a:solidFill>
                  <a:schemeClr val="bg1"/>
                </a:solidFill>
                <a:latin typeface="Century Gothic" panose="020B0502020202020204" pitchFamily="34" charset="0"/>
              </a:rPr>
              <a:t>Sección 4</a:t>
            </a:r>
          </a:p>
          <a:p>
            <a:pPr algn="r"/>
            <a:r>
              <a:rPr lang="es-ES_tradnl" sz="4800" b="1" dirty="0">
                <a:solidFill>
                  <a:schemeClr val="bg1"/>
                </a:solidFill>
                <a:latin typeface="Century Gothic" panose="020B0502020202020204" pitchFamily="34" charset="0"/>
              </a:rPr>
              <a:t>Empleo</a:t>
            </a:r>
          </a:p>
          <a:p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1723801000"/>
      </p:ext>
    </p:extLst>
  </p:cSld>
  <p:clrMapOvr>
    <a:masterClrMapping/>
  </p:clrMapOvr>
  <p:transition spd="slow">
    <p:push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 descr="Pantalla03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5" y="0"/>
            <a:ext cx="9141969" cy="6858000"/>
          </a:xfrm>
          <a:prstGeom prst="rect">
            <a:avLst/>
          </a:prstGeom>
        </p:spPr>
      </p:pic>
      <p:sp>
        <p:nvSpPr>
          <p:cNvPr id="11267" name="CuadroTexto 3"/>
          <p:cNvSpPr txBox="1">
            <a:spLocks noChangeArrowheads="1"/>
          </p:cNvSpPr>
          <p:nvPr/>
        </p:nvSpPr>
        <p:spPr bwMode="auto">
          <a:xfrm>
            <a:off x="827584" y="4114800"/>
            <a:ext cx="7630616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es-ES_tradnl" sz="3600" dirty="0">
                <a:solidFill>
                  <a:schemeClr val="bg1"/>
                </a:solidFill>
                <a:latin typeface="Century Gothic" panose="020B0502020202020204" pitchFamily="34" charset="0"/>
              </a:rPr>
              <a:t>SECCIÓN 1</a:t>
            </a:r>
          </a:p>
          <a:p>
            <a:pPr algn="r"/>
            <a:r>
              <a:rPr lang="es-ES_tradnl" sz="4800" b="1" dirty="0">
                <a:solidFill>
                  <a:schemeClr val="bg1"/>
                </a:solidFill>
                <a:latin typeface="Century Gothic" panose="020B0502020202020204" pitchFamily="34" charset="0"/>
              </a:rPr>
              <a:t>	Pasajeros</a:t>
            </a:r>
          </a:p>
          <a:p>
            <a:endParaRPr lang="es-ES_tradnl" dirty="0"/>
          </a:p>
        </p:txBody>
      </p:sp>
      <p:sp>
        <p:nvSpPr>
          <p:cNvPr id="5" name="3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7584" y="6347685"/>
            <a:ext cx="2057400" cy="365125"/>
          </a:xfrm>
        </p:spPr>
        <p:txBody>
          <a:bodyPr/>
          <a:lstStyle/>
          <a:p>
            <a:pPr algn="l">
              <a:defRPr/>
            </a:pPr>
            <a:fld id="{F0F4937A-C186-4B21-A2E7-060B4A4FC0C9}" type="slidenum">
              <a:rPr lang="es-ES_tradnl" sz="1800" smtClean="0">
                <a:solidFill>
                  <a:schemeClr val="bg1">
                    <a:lumMod val="65000"/>
                  </a:schemeClr>
                </a:solidFill>
                <a:latin typeface="Century Gothic" panose="020B0502020202020204" pitchFamily="34" charset="0"/>
              </a:rPr>
              <a:pPr algn="l">
                <a:defRPr/>
              </a:pPr>
              <a:t>21</a:t>
            </a:fld>
            <a:r>
              <a:rPr lang="es-ES_tradnl" sz="1800" dirty="0">
                <a:solidFill>
                  <a:schemeClr val="bg1">
                    <a:lumMod val="65000"/>
                  </a:schemeClr>
                </a:solidFill>
                <a:latin typeface="Century Gothic" panose="020B0502020202020204" pitchFamily="34" charset="0"/>
              </a:rPr>
              <a:t> </a:t>
            </a:r>
          </a:p>
        </p:txBody>
      </p:sp>
      <p:cxnSp>
        <p:nvCxnSpPr>
          <p:cNvPr id="6" name="13 Conector recto">
            <a:extLst>
              <a:ext uri="{FF2B5EF4-FFF2-40B4-BE49-F238E27FC236}">
                <a16:creationId xmlns:a16="http://schemas.microsoft.com/office/drawing/2014/main" id="{AE116DF4-FF33-4898-9B0A-C04ABCF807E9}"/>
              </a:ext>
            </a:extLst>
          </p:cNvPr>
          <p:cNvCxnSpPr/>
          <p:nvPr/>
        </p:nvCxnSpPr>
        <p:spPr bwMode="auto">
          <a:xfrm>
            <a:off x="0" y="692497"/>
            <a:ext cx="6516688" cy="0"/>
          </a:xfrm>
          <a:prstGeom prst="line">
            <a:avLst/>
          </a:prstGeom>
          <a:ln>
            <a:solidFill>
              <a:srgbClr val="1795CF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7" name="CuadroTexto 6"/>
          <p:cNvSpPr txBox="1"/>
          <p:nvPr/>
        </p:nvSpPr>
        <p:spPr>
          <a:xfrm>
            <a:off x="358416" y="138466"/>
            <a:ext cx="856895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b="1" dirty="0">
                <a:solidFill>
                  <a:srgbClr val="1795CF"/>
                </a:solidFill>
                <a:latin typeface="Century Gothic" panose="020B0502020202020204" pitchFamily="34" charset="0"/>
              </a:rPr>
              <a:t>4. Empleo en el sector turístico en Gran Canaria. Febrero 2022.</a:t>
            </a:r>
          </a:p>
        </p:txBody>
      </p:sp>
      <p:graphicFrame>
        <p:nvGraphicFramePr>
          <p:cNvPr id="8" name="6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265003"/>
              </p:ext>
            </p:extLst>
          </p:nvPr>
        </p:nvGraphicFramePr>
        <p:xfrm>
          <a:off x="358416" y="743338"/>
          <a:ext cx="8390048" cy="419575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07546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608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537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69255">
                <a:tc gridSpan="3">
                  <a:txBody>
                    <a:bodyPr/>
                    <a:lstStyle/>
                    <a:p>
                      <a:pPr marL="0" algn="ctr" defTabSz="457200" rtl="0" eaLnBrk="1" latinLnBrk="0" hangingPunct="1"/>
                      <a:r>
                        <a:rPr lang="es-ES" sz="1100" b="1" kern="1200" dirty="0">
                          <a:solidFill>
                            <a:srgbClr val="1795CF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DESEMPLEADOS  Y CONTRATOS EN EL SECTOR TURÍSTICO, DE ACUERDO CON LA CNAE-2009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" sz="1000" dirty="0">
                        <a:latin typeface="+mj-lt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 sz="1000" dirty="0">
                        <a:latin typeface="+mj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1944">
                <a:tc>
                  <a:txBody>
                    <a:bodyPr/>
                    <a:lstStyle/>
                    <a:p>
                      <a:pPr marL="0" algn="ctr" defTabSz="457200" rtl="0" eaLnBrk="1" latinLnBrk="0" hangingPunct="1"/>
                      <a:r>
                        <a:rPr lang="es-ES" sz="1100" b="1" kern="1200" dirty="0">
                          <a:solidFill>
                            <a:srgbClr val="1795CF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GRAN CANARIA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/>
                      <a:r>
                        <a:rPr lang="es-ES" sz="1100" b="1" kern="1200" dirty="0">
                          <a:solidFill>
                            <a:srgbClr val="1795CF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Desempleados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/>
                      <a:r>
                        <a:rPr lang="es-ES" sz="1100" b="1" kern="1200" dirty="0">
                          <a:solidFill>
                            <a:srgbClr val="1795CF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Contratos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6336">
                <a:tc>
                  <a:txBody>
                    <a:bodyPr/>
                    <a:lstStyle/>
                    <a:p>
                      <a:pPr algn="l" rtl="0" fontAlgn="b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Transporte terrestre y por tubería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 dirty="0">
                          <a:effectLst/>
                          <a:latin typeface="Century Gothic" panose="020B0502020202020204" pitchFamily="34" charset="0"/>
                        </a:rPr>
                        <a:t>1.376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 dirty="0">
                          <a:effectLst/>
                          <a:latin typeface="Century Gothic" panose="020B0502020202020204" pitchFamily="34" charset="0"/>
                        </a:rPr>
                        <a:t>539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6336">
                <a:tc>
                  <a:txBody>
                    <a:bodyPr/>
                    <a:lstStyle/>
                    <a:p>
                      <a:pPr algn="l" rtl="0" fontAlgn="b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Transporte marítimo y por vías navegables interiores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 dirty="0">
                          <a:effectLst/>
                          <a:latin typeface="Century Gothic" panose="020B0502020202020204" pitchFamily="34" charset="0"/>
                        </a:rPr>
                        <a:t>158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 dirty="0">
                          <a:effectLst/>
                          <a:latin typeface="Century Gothic" panose="020B0502020202020204" pitchFamily="34" charset="0"/>
                        </a:rPr>
                        <a:t>196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6336">
                <a:tc>
                  <a:txBody>
                    <a:bodyPr/>
                    <a:lstStyle/>
                    <a:p>
                      <a:pPr algn="l" rtl="0" fontAlgn="b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Transporte aéreo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 dirty="0">
                          <a:effectLst/>
                          <a:latin typeface="Century Gothic" panose="020B0502020202020204" pitchFamily="34" charset="0"/>
                        </a:rPr>
                        <a:t>135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 dirty="0">
                          <a:effectLst/>
                          <a:latin typeface="Century Gothic" panose="020B0502020202020204" pitchFamily="34" charset="0"/>
                        </a:rPr>
                        <a:t>79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6336">
                <a:tc>
                  <a:txBody>
                    <a:bodyPr/>
                    <a:lstStyle/>
                    <a:p>
                      <a:pPr algn="l" rtl="0" fontAlgn="b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Servicios de alojamiento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 dirty="0">
                          <a:effectLst/>
                          <a:latin typeface="Century Gothic" panose="020B0502020202020204" pitchFamily="34" charset="0"/>
                        </a:rPr>
                        <a:t>3.713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 dirty="0">
                          <a:effectLst/>
                          <a:latin typeface="Century Gothic" panose="020B0502020202020204" pitchFamily="34" charset="0"/>
                        </a:rPr>
                        <a:t>2.627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46336">
                <a:tc>
                  <a:txBody>
                    <a:bodyPr/>
                    <a:lstStyle/>
                    <a:p>
                      <a:pPr algn="l" rtl="0" fontAlgn="b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Servicios de comidas y bebidas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 dirty="0">
                          <a:effectLst/>
                          <a:latin typeface="Century Gothic" panose="020B0502020202020204" pitchFamily="34" charset="0"/>
                        </a:rPr>
                        <a:t>7.497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 dirty="0">
                          <a:effectLst/>
                          <a:latin typeface="Century Gothic" panose="020B0502020202020204" pitchFamily="34" charset="0"/>
                        </a:rPr>
                        <a:t>2.360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46336">
                <a:tc>
                  <a:txBody>
                    <a:bodyPr/>
                    <a:lstStyle/>
                    <a:p>
                      <a:pPr algn="l" rtl="0" fontAlgn="b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Actividades inmobiliarias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 dirty="0">
                          <a:effectLst/>
                          <a:latin typeface="Century Gothic" panose="020B0502020202020204" pitchFamily="34" charset="0"/>
                        </a:rPr>
                        <a:t>460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 dirty="0">
                          <a:effectLst/>
                          <a:latin typeface="Century Gothic" panose="020B0502020202020204" pitchFamily="34" charset="0"/>
                        </a:rPr>
                        <a:t>82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46336">
                <a:tc>
                  <a:txBody>
                    <a:bodyPr/>
                    <a:lstStyle/>
                    <a:p>
                      <a:pPr algn="l" rtl="0" fontAlgn="b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Actividades de alquiler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 dirty="0">
                          <a:effectLst/>
                          <a:latin typeface="Century Gothic" panose="020B0502020202020204" pitchFamily="34" charset="0"/>
                        </a:rPr>
                        <a:t>449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 dirty="0">
                          <a:effectLst/>
                          <a:latin typeface="Century Gothic" panose="020B0502020202020204" pitchFamily="34" charset="0"/>
                        </a:rPr>
                        <a:t>138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58348">
                <a:tc>
                  <a:txBody>
                    <a:bodyPr/>
                    <a:lstStyle/>
                    <a:p>
                      <a:pPr algn="l" rtl="0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Actividades de agencias de viajes, operadores turísticos, servicios de reservas y actividades relacionadas con los mismos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 dirty="0">
                          <a:effectLst/>
                          <a:latin typeface="Century Gothic" panose="020B0502020202020204" pitchFamily="34" charset="0"/>
                        </a:rPr>
                        <a:t>177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 dirty="0">
                          <a:effectLst/>
                          <a:latin typeface="Century Gothic" panose="020B0502020202020204" pitchFamily="34" charset="0"/>
                        </a:rPr>
                        <a:t>36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46336">
                <a:tc>
                  <a:txBody>
                    <a:bodyPr/>
                    <a:lstStyle/>
                    <a:p>
                      <a:pPr algn="l" rtl="0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Actividades de creación, artísticas y espectáculos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 dirty="0">
                          <a:effectLst/>
                          <a:latin typeface="Century Gothic" panose="020B0502020202020204" pitchFamily="34" charset="0"/>
                        </a:rPr>
                        <a:t>334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 dirty="0">
                          <a:effectLst/>
                          <a:latin typeface="Century Gothic" panose="020B0502020202020204" pitchFamily="34" charset="0"/>
                        </a:rPr>
                        <a:t>170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60339">
                <a:tc>
                  <a:txBody>
                    <a:bodyPr/>
                    <a:lstStyle/>
                    <a:p>
                      <a:pPr algn="l" rtl="0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Actividades de bibliotecas, archivos, museos y otras actividades culturales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 dirty="0">
                          <a:effectLst/>
                          <a:latin typeface="Century Gothic" panose="020B0502020202020204" pitchFamily="34" charset="0"/>
                        </a:rPr>
                        <a:t>53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 dirty="0">
                          <a:effectLst/>
                          <a:latin typeface="Century Gothic" panose="020B0502020202020204" pitchFamily="34" charset="0"/>
                        </a:rPr>
                        <a:t>10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46336">
                <a:tc>
                  <a:txBody>
                    <a:bodyPr/>
                    <a:lstStyle/>
                    <a:p>
                      <a:pPr algn="l" rtl="0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Actividades de juegos de azar y apuestas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 dirty="0">
                          <a:effectLst/>
                          <a:latin typeface="Century Gothic" panose="020B0502020202020204" pitchFamily="34" charset="0"/>
                        </a:rPr>
                        <a:t>208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 dirty="0">
                          <a:effectLst/>
                          <a:latin typeface="Century Gothic" panose="020B0502020202020204" pitchFamily="34" charset="0"/>
                        </a:rPr>
                        <a:t>30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46336">
                <a:tc>
                  <a:txBody>
                    <a:bodyPr/>
                    <a:lstStyle/>
                    <a:p>
                      <a:pPr algn="l" rtl="0" fontAlgn="b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Actividades deportivas, recreativas y de entretenimiento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 dirty="0">
                          <a:effectLst/>
                          <a:latin typeface="Century Gothic" panose="020B0502020202020204" pitchFamily="34" charset="0"/>
                        </a:rPr>
                        <a:t>944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 dirty="0">
                          <a:effectLst/>
                          <a:latin typeface="Century Gothic" panose="020B0502020202020204" pitchFamily="34" charset="0"/>
                        </a:rPr>
                        <a:t>342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86813"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Total Turismo Febrero 2019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17.940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6.609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14437"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Total Turismo Febrero 2022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15.504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7.707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84124"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11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Var % interanual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E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-13,58%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E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-16,61%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</a:tbl>
          </a:graphicData>
        </a:graphic>
      </p:graphicFrame>
      <p:graphicFrame>
        <p:nvGraphicFramePr>
          <p:cNvPr id="9" name="7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15606701"/>
              </p:ext>
            </p:extLst>
          </p:nvPr>
        </p:nvGraphicFramePr>
        <p:xfrm>
          <a:off x="358416" y="4996308"/>
          <a:ext cx="8390048" cy="82431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06026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0989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1988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90109">
                <a:tc>
                  <a:txBody>
                    <a:bodyPr/>
                    <a:lstStyle/>
                    <a:p>
                      <a:pPr marL="0" marR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100" b="1" kern="1200" dirty="0">
                          <a:solidFill>
                            <a:srgbClr val="1795CF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CANARIAS</a:t>
                      </a:r>
                      <a:endParaRPr lang="es-ES" sz="1100" kern="1200" dirty="0">
                        <a:solidFill>
                          <a:srgbClr val="1795CF"/>
                        </a:solidFill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>
                        <a:spcAft>
                          <a:spcPts val="0"/>
                        </a:spcAft>
                      </a:pPr>
                      <a:r>
                        <a:rPr lang="es-ES" sz="1100" b="1" kern="1200" dirty="0">
                          <a:solidFill>
                            <a:srgbClr val="1795CF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Desempleados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>
                        <a:spcAft>
                          <a:spcPts val="0"/>
                        </a:spcAft>
                      </a:pPr>
                      <a:r>
                        <a:rPr lang="es-ES" sz="1100" b="1" kern="1200" dirty="0">
                          <a:solidFill>
                            <a:srgbClr val="1795CF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Contratos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7011"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Total Turismo Febrero 2019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47.969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23.746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6376"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Total Turismo Febrero 2022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42.681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20.871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0588"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Variación (%)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E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-11,02%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E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-12,11%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0" name="5 CuadroTexto"/>
          <p:cNvSpPr txBox="1">
            <a:spLocks noChangeArrowheads="1"/>
          </p:cNvSpPr>
          <p:nvPr/>
        </p:nvSpPr>
        <p:spPr bwMode="auto">
          <a:xfrm>
            <a:off x="358416" y="5895371"/>
            <a:ext cx="8280400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" sz="1100" i="1" dirty="0">
                <a:latin typeface="Century Gothic" panose="020B0502020202020204" pitchFamily="34" charset="0"/>
              </a:rPr>
              <a:t>Fuente: OBECAN.</a:t>
            </a:r>
          </a:p>
        </p:txBody>
      </p:sp>
    </p:spTree>
    <p:extLst>
      <p:ext uri="{BB962C8B-B14F-4D97-AF65-F5344CB8AC3E}">
        <p14:creationId xmlns:p14="http://schemas.microsoft.com/office/powerpoint/2010/main" val="548566056"/>
      </p:ext>
    </p:extLst>
  </p:cSld>
  <p:clrMapOvr>
    <a:masterClrMapping/>
  </p:clrMapOvr>
  <p:transition spd="slow">
    <p:push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 descr="Pantalla03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5" y="0"/>
            <a:ext cx="9141970" cy="6858000"/>
          </a:xfrm>
          <a:prstGeom prst="rect">
            <a:avLst/>
          </a:prstGeom>
        </p:spPr>
      </p:pic>
      <p:sp>
        <p:nvSpPr>
          <p:cNvPr id="4099" name="CuadroTexto 3"/>
          <p:cNvSpPr txBox="1">
            <a:spLocks noChangeArrowheads="1"/>
          </p:cNvSpPr>
          <p:nvPr/>
        </p:nvSpPr>
        <p:spPr bwMode="auto">
          <a:xfrm>
            <a:off x="469900" y="3505200"/>
            <a:ext cx="8062913" cy="25853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es-ES_tradnl" sz="4800" dirty="0">
                <a:solidFill>
                  <a:schemeClr val="bg1"/>
                </a:solidFill>
              </a:rPr>
              <a:t> </a:t>
            </a:r>
          </a:p>
          <a:p>
            <a:pPr algn="r"/>
            <a:r>
              <a:rPr lang="es-ES_tradnl" sz="4800" dirty="0">
                <a:solidFill>
                  <a:schemeClr val="bg1"/>
                </a:solidFill>
                <a:latin typeface="Century Gothic" panose="020B0502020202020204" pitchFamily="34" charset="0"/>
              </a:rPr>
              <a:t>Sección 5</a:t>
            </a:r>
          </a:p>
          <a:p>
            <a:pPr algn="r"/>
            <a:r>
              <a:rPr lang="es-ES_tradnl" sz="4800" b="1" dirty="0">
                <a:solidFill>
                  <a:schemeClr val="bg1"/>
                </a:solidFill>
                <a:latin typeface="Century Gothic" panose="020B0502020202020204" pitchFamily="34" charset="0"/>
              </a:rPr>
              <a:t>Conectividad aérea</a:t>
            </a:r>
          </a:p>
          <a:p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804644857"/>
      </p:ext>
    </p:extLst>
  </p:cSld>
  <p:clrMapOvr>
    <a:masterClrMapping/>
  </p:clrMapOvr>
  <p:transition spd="slow">
    <p:push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 descr="Pantalla03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5" y="0"/>
            <a:ext cx="9141969" cy="6858000"/>
          </a:xfrm>
          <a:prstGeom prst="rect">
            <a:avLst/>
          </a:prstGeom>
        </p:spPr>
      </p:pic>
      <p:sp>
        <p:nvSpPr>
          <p:cNvPr id="11267" name="CuadroTexto 3"/>
          <p:cNvSpPr txBox="1">
            <a:spLocks noChangeArrowheads="1"/>
          </p:cNvSpPr>
          <p:nvPr/>
        </p:nvSpPr>
        <p:spPr bwMode="auto">
          <a:xfrm>
            <a:off x="827584" y="4114800"/>
            <a:ext cx="7630616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es-ES_tradnl" sz="3600" dirty="0">
                <a:solidFill>
                  <a:schemeClr val="bg1"/>
                </a:solidFill>
                <a:latin typeface="Century Gothic" panose="020B0502020202020204" pitchFamily="34" charset="0"/>
              </a:rPr>
              <a:t>SECCIÓN 1</a:t>
            </a:r>
          </a:p>
          <a:p>
            <a:pPr algn="r"/>
            <a:r>
              <a:rPr lang="es-ES_tradnl" sz="4800" b="1" dirty="0">
                <a:solidFill>
                  <a:schemeClr val="bg1"/>
                </a:solidFill>
                <a:latin typeface="Century Gothic" panose="020B0502020202020204" pitchFamily="34" charset="0"/>
              </a:rPr>
              <a:t>	Pasajeros</a:t>
            </a:r>
          </a:p>
          <a:p>
            <a:endParaRPr lang="es-ES_tradnl" dirty="0"/>
          </a:p>
        </p:txBody>
      </p:sp>
      <p:sp>
        <p:nvSpPr>
          <p:cNvPr id="5" name="3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7584" y="6353549"/>
            <a:ext cx="2057400" cy="365125"/>
          </a:xfrm>
        </p:spPr>
        <p:txBody>
          <a:bodyPr/>
          <a:lstStyle/>
          <a:p>
            <a:pPr algn="l">
              <a:defRPr/>
            </a:pPr>
            <a:fld id="{F0F4937A-C186-4B21-A2E7-060B4A4FC0C9}" type="slidenum">
              <a:rPr lang="es-ES_tradnl" sz="1800" smtClean="0">
                <a:solidFill>
                  <a:schemeClr val="bg1">
                    <a:lumMod val="65000"/>
                  </a:schemeClr>
                </a:solidFill>
                <a:latin typeface="Century Gothic" panose="020B0502020202020204" pitchFamily="34" charset="0"/>
              </a:rPr>
              <a:pPr algn="l">
                <a:defRPr/>
              </a:pPr>
              <a:t>23</a:t>
            </a:fld>
            <a:r>
              <a:rPr lang="es-ES_tradnl" sz="1800" dirty="0">
                <a:solidFill>
                  <a:schemeClr val="bg1">
                    <a:lumMod val="65000"/>
                  </a:schemeClr>
                </a:solidFill>
                <a:latin typeface="Century Gothic" panose="020B0502020202020204" pitchFamily="34" charset="0"/>
              </a:rPr>
              <a:t> </a:t>
            </a:r>
          </a:p>
        </p:txBody>
      </p:sp>
      <p:sp>
        <p:nvSpPr>
          <p:cNvPr id="6" name="CuadroTexto 5"/>
          <p:cNvSpPr txBox="1"/>
          <p:nvPr/>
        </p:nvSpPr>
        <p:spPr>
          <a:xfrm>
            <a:off x="287523" y="4538"/>
            <a:ext cx="856895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b="1" dirty="0">
                <a:solidFill>
                  <a:srgbClr val="1795CF"/>
                </a:solidFill>
                <a:latin typeface="Century Gothic" panose="020B0502020202020204" pitchFamily="34" charset="0"/>
              </a:rPr>
              <a:t>5.1 Ranking de líneas aéreas en Gran Canaria, por pasajeros.</a:t>
            </a:r>
          </a:p>
          <a:p>
            <a:r>
              <a:rPr lang="es-ES" sz="2000" b="1" dirty="0">
                <a:solidFill>
                  <a:srgbClr val="1795CF"/>
                </a:solidFill>
                <a:latin typeface="Century Gothic" panose="020B0502020202020204" pitchFamily="34" charset="0"/>
              </a:rPr>
              <a:t>      Febrero 2022.</a:t>
            </a:r>
          </a:p>
        </p:txBody>
      </p:sp>
      <p:cxnSp>
        <p:nvCxnSpPr>
          <p:cNvPr id="7" name="13 Conector recto">
            <a:extLst>
              <a:ext uri="{FF2B5EF4-FFF2-40B4-BE49-F238E27FC236}">
                <a16:creationId xmlns:a16="http://schemas.microsoft.com/office/drawing/2014/main" id="{AE116DF4-FF33-4898-9B0A-C04ABCF807E9}"/>
              </a:ext>
            </a:extLst>
          </p:cNvPr>
          <p:cNvCxnSpPr/>
          <p:nvPr/>
        </p:nvCxnSpPr>
        <p:spPr bwMode="auto">
          <a:xfrm>
            <a:off x="0" y="692497"/>
            <a:ext cx="6516688" cy="0"/>
          </a:xfrm>
          <a:prstGeom prst="line">
            <a:avLst/>
          </a:prstGeom>
          <a:ln>
            <a:solidFill>
              <a:srgbClr val="1795CF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graphicFrame>
        <p:nvGraphicFramePr>
          <p:cNvPr id="8" name="6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65499205"/>
              </p:ext>
            </p:extLst>
          </p:nvPr>
        </p:nvGraphicFramePr>
        <p:xfrm>
          <a:off x="287523" y="836712"/>
          <a:ext cx="8568951" cy="496854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1157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0870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0413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1681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2771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10168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200" b="1" i="0" u="none" strike="noStrike" dirty="0">
                          <a:solidFill>
                            <a:srgbClr val="1795CF"/>
                          </a:solidFill>
                          <a:effectLst/>
                          <a:latin typeface="Century Gothic" panose="020B0502020202020204" pitchFamily="34" charset="0"/>
                        </a:rPr>
                        <a:t>LLAA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200" b="1" i="0" u="none" strike="noStrike" dirty="0">
                          <a:solidFill>
                            <a:srgbClr val="1795CF"/>
                          </a:solidFill>
                          <a:effectLst/>
                          <a:latin typeface="Century Gothic" panose="020B0502020202020204" pitchFamily="34" charset="0"/>
                        </a:rPr>
                        <a:t>2019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200" b="1" i="0" u="none" strike="noStrike" dirty="0">
                          <a:solidFill>
                            <a:srgbClr val="1795CF"/>
                          </a:solidFill>
                          <a:effectLst/>
                          <a:latin typeface="Century Gothic" panose="020B0502020202020204" pitchFamily="34" charset="0"/>
                        </a:rPr>
                        <a:t>2022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200" b="1" i="0" u="none" strike="noStrike" dirty="0">
                          <a:solidFill>
                            <a:srgbClr val="1795CF"/>
                          </a:solidFill>
                          <a:effectLst/>
                          <a:latin typeface="Century Gothic" panose="020B0502020202020204" pitchFamily="34" charset="0"/>
                        </a:rPr>
                        <a:t>Var. total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200" b="1" i="0" u="none" strike="noStrike" dirty="0">
                          <a:solidFill>
                            <a:srgbClr val="1795CF"/>
                          </a:solidFill>
                          <a:effectLst/>
                          <a:latin typeface="Century Gothic" panose="020B0502020202020204" pitchFamily="34" charset="0"/>
                        </a:rPr>
                        <a:t>Var. (%)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0168">
                <a:tc>
                  <a:txBody>
                    <a:bodyPr/>
                    <a:lstStyle/>
                    <a:p>
                      <a:pPr marL="0" algn="l" defTabSz="457200" rtl="0" eaLnBrk="1" fontAlgn="b" latinLnBrk="0" hangingPunct="1"/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BINTER CANARIAS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84.349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85.489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1.140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s-ES" sz="1100" b="0" i="0" u="none" strike="noStrike" kern="120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1,35%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0168">
                <a:tc>
                  <a:txBody>
                    <a:bodyPr/>
                    <a:lstStyle/>
                    <a:p>
                      <a:pPr marL="0" algn="l" defTabSz="457200" rtl="0" eaLnBrk="1" fontAlgn="b" latinLnBrk="0" hangingPunct="1"/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RYANAIR GROUP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59.227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s-ES" sz="1100" b="0" i="0" u="none" strike="noStrike" kern="120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50.028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-9.199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s-ES" sz="1100" b="0" i="0" u="none" strike="noStrike" kern="120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-15,53%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10168">
                <a:tc>
                  <a:txBody>
                    <a:bodyPr/>
                    <a:lstStyle/>
                    <a:p>
                      <a:pPr marL="0" algn="l" defTabSz="457200" rtl="0" eaLnBrk="1" fontAlgn="b" latinLnBrk="0" hangingPunct="1"/>
                      <a:r>
                        <a:rPr lang="es-ES" sz="1100" b="0" i="0" u="none" strike="noStrike" kern="120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TUI GROUP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60.111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45.155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-14.956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s-ES" sz="1100" b="0" i="0" u="none" strike="noStrike" kern="120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-24,88%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56700">
                <a:tc>
                  <a:txBody>
                    <a:bodyPr/>
                    <a:lstStyle/>
                    <a:p>
                      <a:pPr marL="0" algn="l" defTabSz="457200" rtl="0" eaLnBrk="1" fontAlgn="b" latinLnBrk="0" hangingPunct="1"/>
                      <a:r>
                        <a:rPr lang="es-ES" sz="1100" b="0" i="0" u="none" strike="noStrike" kern="120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VUELING AIRLINES, S.A.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s-ES" sz="1100" b="0" i="0" u="none" strike="noStrike" kern="120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30.608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33.002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2.394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s-ES" sz="1100" b="0" i="0" u="none" strike="noStrike" kern="120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7,82%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10168">
                <a:tc>
                  <a:txBody>
                    <a:bodyPr/>
                    <a:lstStyle/>
                    <a:p>
                      <a:pPr marL="0" algn="l" defTabSz="457200" rtl="0" eaLnBrk="1" fontAlgn="b" latinLnBrk="0" hangingPunct="1"/>
                      <a:r>
                        <a:rPr lang="es-ES" sz="1100" b="0" i="0" u="none" strike="noStrike" kern="120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THOMAS COOK AIRLINES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s-ES" sz="1100" b="0" i="0" u="none" strike="noStrike" kern="120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60.735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28.406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-32.329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s-ES" sz="1100" b="0" i="0" u="none" strike="noStrike" kern="120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-53,23%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10168">
                <a:tc>
                  <a:txBody>
                    <a:bodyPr/>
                    <a:lstStyle/>
                    <a:p>
                      <a:pPr marL="0" algn="l" defTabSz="457200" rtl="0" eaLnBrk="1" fontAlgn="b" latinLnBrk="0" hangingPunct="1"/>
                      <a:r>
                        <a:rPr lang="es-ES" sz="1100" b="0" i="0" u="none" strike="noStrike" kern="120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GRUPO IBERIA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s-ES" sz="1100" b="0" i="0" u="none" strike="noStrike" kern="120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29.812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27.662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-2.150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s-ES" sz="1100" b="0" i="0" u="none" strike="noStrike" kern="120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-7,21%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10168">
                <a:tc>
                  <a:txBody>
                    <a:bodyPr/>
                    <a:lstStyle/>
                    <a:p>
                      <a:pPr marL="0" algn="l" defTabSz="457200" rtl="0" eaLnBrk="1" fontAlgn="b" latinLnBrk="0" hangingPunct="1"/>
                      <a:r>
                        <a:rPr lang="es-ES" sz="1100" b="0" i="0" u="none" strike="noStrike" kern="120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JET2.COM LIMITED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s-ES" sz="1100" b="0" i="0" u="none" strike="noStrike" kern="120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17.632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21.564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3.932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s-ES" sz="1100" b="0" i="0" u="none" strike="noStrike" kern="120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22,30%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10168">
                <a:tc>
                  <a:txBody>
                    <a:bodyPr/>
                    <a:lstStyle/>
                    <a:p>
                      <a:pPr marL="0" algn="l" defTabSz="457200" rtl="0" eaLnBrk="1" fontAlgn="b" latinLnBrk="0" hangingPunct="1"/>
                      <a:r>
                        <a:rPr lang="es-ES" sz="1100" b="0" i="0" u="none" strike="noStrike" kern="120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LUFTHANSA GROUP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s-ES" sz="1100" b="0" i="0" u="none" strike="noStrike" kern="120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29.802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s-ES" sz="1100" b="0" i="0" u="none" strike="noStrike" kern="120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20.194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-9.608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s-ES" sz="1100" b="0" i="0" u="none" strike="noStrike" kern="120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-32,24%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4733007"/>
                  </a:ext>
                </a:extLst>
              </a:tr>
              <a:tr h="410168">
                <a:tc>
                  <a:txBody>
                    <a:bodyPr/>
                    <a:lstStyle/>
                    <a:p>
                      <a:pPr marL="0" algn="l" defTabSz="457200" rtl="0" eaLnBrk="1" fontAlgn="b" latinLnBrk="0" hangingPunct="1"/>
                      <a:r>
                        <a:rPr lang="es-ES" sz="1100" b="0" i="0" u="none" strike="noStrike" kern="120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EASYJET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s-ES" sz="1100" b="0" i="0" u="none" strike="noStrike" kern="120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11.604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15.974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4.370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37,66%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10168">
                <a:tc>
                  <a:txBody>
                    <a:bodyPr/>
                    <a:lstStyle/>
                    <a:p>
                      <a:pPr marL="0" algn="l" defTabSz="457200" rtl="0" eaLnBrk="1" fontAlgn="b" latinLnBrk="0" hangingPunct="1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NORWEGIAN AIR SHUTTLE AOC AS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s-ES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60.500</a:t>
                      </a:r>
                      <a:endParaRPr lang="es-ES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15.131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s-ES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-45.369</a:t>
                      </a:r>
                      <a:endParaRPr lang="es-ES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s-ES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-74,99%</a:t>
                      </a:r>
                      <a:endParaRPr lang="es-ES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10168">
                <a:tc>
                  <a:txBody>
                    <a:bodyPr/>
                    <a:lstStyle/>
                    <a:p>
                      <a:pPr marL="0" algn="l" defTabSz="457200" rtl="0" eaLnBrk="1" fontAlgn="b" latinLnBrk="0" hangingPunct="1"/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SCANDINAVIAN AIRLINES SYSTEM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15.067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14.480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-587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-3,90%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11018917"/>
                  </a:ext>
                </a:extLst>
              </a:tr>
            </a:tbl>
          </a:graphicData>
        </a:graphic>
      </p:graphicFrame>
      <p:sp>
        <p:nvSpPr>
          <p:cNvPr id="9" name="5 CuadroTexto"/>
          <p:cNvSpPr txBox="1">
            <a:spLocks noChangeArrowheads="1"/>
          </p:cNvSpPr>
          <p:nvPr/>
        </p:nvSpPr>
        <p:spPr bwMode="auto">
          <a:xfrm>
            <a:off x="287523" y="5904444"/>
            <a:ext cx="8280400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" sz="1100" i="1" dirty="0">
                <a:latin typeface="Century Gothic" panose="020B0502020202020204" pitchFamily="34" charset="0"/>
              </a:rPr>
              <a:t>Fuente: AENA.</a:t>
            </a:r>
          </a:p>
        </p:txBody>
      </p:sp>
    </p:spTree>
    <p:extLst>
      <p:ext uri="{BB962C8B-B14F-4D97-AF65-F5344CB8AC3E}">
        <p14:creationId xmlns:p14="http://schemas.microsoft.com/office/powerpoint/2010/main" val="1137287245"/>
      </p:ext>
    </p:extLst>
  </p:cSld>
  <p:clrMapOvr>
    <a:masterClrMapping/>
  </p:clrMapOvr>
  <p:transition spd="slow">
    <p:push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 descr="Pantalla03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5" y="0"/>
            <a:ext cx="9141969" cy="6858000"/>
          </a:xfrm>
          <a:prstGeom prst="rect">
            <a:avLst/>
          </a:prstGeom>
        </p:spPr>
      </p:pic>
      <p:sp>
        <p:nvSpPr>
          <p:cNvPr id="11267" name="CuadroTexto 3"/>
          <p:cNvSpPr txBox="1">
            <a:spLocks noChangeArrowheads="1"/>
          </p:cNvSpPr>
          <p:nvPr/>
        </p:nvSpPr>
        <p:spPr bwMode="auto">
          <a:xfrm>
            <a:off x="827584" y="4114800"/>
            <a:ext cx="7630616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es-ES_tradnl" sz="3600" dirty="0">
                <a:solidFill>
                  <a:schemeClr val="bg1"/>
                </a:solidFill>
                <a:latin typeface="Century Gothic" panose="020B0502020202020204" pitchFamily="34" charset="0"/>
              </a:rPr>
              <a:t>SECCIÓN 1</a:t>
            </a:r>
          </a:p>
          <a:p>
            <a:pPr algn="r"/>
            <a:r>
              <a:rPr lang="es-ES_tradnl" sz="4800" b="1" dirty="0">
                <a:solidFill>
                  <a:schemeClr val="bg1"/>
                </a:solidFill>
                <a:latin typeface="Century Gothic" panose="020B0502020202020204" pitchFamily="34" charset="0"/>
              </a:rPr>
              <a:t>	Pasajeros</a:t>
            </a:r>
          </a:p>
          <a:p>
            <a:endParaRPr lang="es-ES_tradnl" dirty="0"/>
          </a:p>
        </p:txBody>
      </p:sp>
      <p:sp>
        <p:nvSpPr>
          <p:cNvPr id="5" name="3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7584" y="6353549"/>
            <a:ext cx="2057400" cy="365125"/>
          </a:xfrm>
        </p:spPr>
        <p:txBody>
          <a:bodyPr/>
          <a:lstStyle/>
          <a:p>
            <a:pPr algn="l">
              <a:defRPr/>
            </a:pPr>
            <a:fld id="{F0F4937A-C186-4B21-A2E7-060B4A4FC0C9}" type="slidenum">
              <a:rPr lang="es-ES_tradnl" sz="1800" smtClean="0">
                <a:solidFill>
                  <a:schemeClr val="bg1">
                    <a:lumMod val="65000"/>
                  </a:schemeClr>
                </a:solidFill>
                <a:latin typeface="Century Gothic" panose="020B0502020202020204" pitchFamily="34" charset="0"/>
              </a:rPr>
              <a:pPr algn="l">
                <a:defRPr/>
              </a:pPr>
              <a:t>24</a:t>
            </a:fld>
            <a:r>
              <a:rPr lang="es-ES_tradnl" sz="1800" dirty="0">
                <a:solidFill>
                  <a:schemeClr val="bg1">
                    <a:lumMod val="65000"/>
                  </a:schemeClr>
                </a:solidFill>
                <a:latin typeface="Century Gothic" panose="020B0502020202020204" pitchFamily="34" charset="0"/>
              </a:rPr>
              <a:t> </a:t>
            </a:r>
          </a:p>
        </p:txBody>
      </p:sp>
      <p:sp>
        <p:nvSpPr>
          <p:cNvPr id="6" name="CuadroTexto 5"/>
          <p:cNvSpPr txBox="1"/>
          <p:nvPr/>
        </p:nvSpPr>
        <p:spPr>
          <a:xfrm>
            <a:off x="287523" y="4538"/>
            <a:ext cx="856895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b="1" dirty="0">
                <a:solidFill>
                  <a:srgbClr val="1795CF"/>
                </a:solidFill>
                <a:latin typeface="Century Gothic" panose="020B0502020202020204" pitchFamily="34" charset="0"/>
              </a:rPr>
              <a:t>5.2 Ranking de aeropuertos de origen con destino Gran Canaria.</a:t>
            </a:r>
          </a:p>
          <a:p>
            <a:r>
              <a:rPr lang="es-ES" sz="2000" b="1" dirty="0">
                <a:solidFill>
                  <a:srgbClr val="1795CF"/>
                </a:solidFill>
                <a:latin typeface="Century Gothic" panose="020B0502020202020204" pitchFamily="34" charset="0"/>
              </a:rPr>
              <a:t>      Febrero 2022.</a:t>
            </a:r>
          </a:p>
        </p:txBody>
      </p:sp>
      <p:cxnSp>
        <p:nvCxnSpPr>
          <p:cNvPr id="7" name="13 Conector recto">
            <a:extLst>
              <a:ext uri="{FF2B5EF4-FFF2-40B4-BE49-F238E27FC236}">
                <a16:creationId xmlns:a16="http://schemas.microsoft.com/office/drawing/2014/main" id="{AE116DF4-FF33-4898-9B0A-C04ABCF807E9}"/>
              </a:ext>
            </a:extLst>
          </p:cNvPr>
          <p:cNvCxnSpPr/>
          <p:nvPr/>
        </p:nvCxnSpPr>
        <p:spPr bwMode="auto">
          <a:xfrm>
            <a:off x="0" y="692497"/>
            <a:ext cx="6516688" cy="0"/>
          </a:xfrm>
          <a:prstGeom prst="line">
            <a:avLst/>
          </a:prstGeom>
          <a:ln>
            <a:solidFill>
              <a:srgbClr val="1795CF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9" name="5 CuadroTexto"/>
          <p:cNvSpPr txBox="1">
            <a:spLocks noChangeArrowheads="1"/>
          </p:cNvSpPr>
          <p:nvPr/>
        </p:nvSpPr>
        <p:spPr bwMode="auto">
          <a:xfrm>
            <a:off x="287523" y="5904444"/>
            <a:ext cx="8280400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" sz="1100" i="1" dirty="0">
                <a:latin typeface="Century Gothic" panose="020B0502020202020204" pitchFamily="34" charset="0"/>
              </a:rPr>
              <a:t>Fuente: AENA.</a:t>
            </a:r>
          </a:p>
        </p:txBody>
      </p:sp>
      <p:graphicFrame>
        <p:nvGraphicFramePr>
          <p:cNvPr id="10" name="7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375544"/>
              </p:ext>
            </p:extLst>
          </p:nvPr>
        </p:nvGraphicFramePr>
        <p:xfrm>
          <a:off x="287487" y="853009"/>
          <a:ext cx="8568988" cy="491210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3018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7428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2569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2807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3905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7541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200" b="1" i="0" u="none" strike="noStrike" dirty="0">
                          <a:solidFill>
                            <a:srgbClr val="1795CF"/>
                          </a:solidFill>
                          <a:effectLst/>
                          <a:latin typeface="Century Gothic" panose="020B0502020202020204" pitchFamily="34" charset="0"/>
                        </a:rPr>
                        <a:t>AEROPUERTO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200" b="1" i="0" u="none" strike="noStrike" dirty="0">
                          <a:solidFill>
                            <a:srgbClr val="1795CF"/>
                          </a:solidFill>
                          <a:effectLst/>
                          <a:latin typeface="Century Gothic" panose="020B0502020202020204" pitchFamily="34" charset="0"/>
                        </a:rPr>
                        <a:t>2019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200" b="1" i="0" u="none" strike="noStrike" dirty="0">
                          <a:solidFill>
                            <a:srgbClr val="1795CF"/>
                          </a:solidFill>
                          <a:effectLst/>
                          <a:latin typeface="Century Gothic" panose="020B0502020202020204" pitchFamily="34" charset="0"/>
                        </a:rPr>
                        <a:t>2022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200" b="1" i="0" u="none" strike="noStrike" dirty="0">
                          <a:solidFill>
                            <a:srgbClr val="1795CF"/>
                          </a:solidFill>
                          <a:effectLst/>
                          <a:latin typeface="Century Gothic" panose="020B0502020202020204" pitchFamily="34" charset="0"/>
                        </a:rPr>
                        <a:t>Var. total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200" b="1" i="0" u="none" strike="noStrike" dirty="0">
                          <a:solidFill>
                            <a:srgbClr val="1795CF"/>
                          </a:solidFill>
                          <a:effectLst/>
                          <a:latin typeface="Century Gothic" panose="020B0502020202020204" pitchFamily="34" charset="0"/>
                        </a:rPr>
                        <a:t>Var. (%)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0128">
                <a:tc>
                  <a:txBody>
                    <a:bodyPr/>
                    <a:lstStyle/>
                    <a:p>
                      <a:pPr marL="0" algn="l" defTabSz="457200" rtl="0" eaLnBrk="1" fontAlgn="t" latinLnBrk="0" hangingPunct="1"/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MADRID-BARAJAS ADOLFO SUÁREZ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t" latinLnBrk="0" hangingPunct="1"/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59.713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t" latinLnBrk="0" hangingPunct="1"/>
                      <a:r>
                        <a:rPr lang="es-ES" sz="1100" b="0" i="0" u="none" strike="noStrike" kern="120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47.198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t" latinLnBrk="0" hangingPunct="1"/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-12.515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t" latinLnBrk="0" hangingPunct="1"/>
                      <a:r>
                        <a:rPr lang="es-ES" sz="1100" b="0" i="0" u="none" strike="noStrike" kern="120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-20,96%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0128">
                <a:tc>
                  <a:txBody>
                    <a:bodyPr/>
                    <a:lstStyle/>
                    <a:p>
                      <a:pPr marL="0" algn="l" defTabSz="457200" rtl="0" eaLnBrk="1" fontAlgn="t" latinLnBrk="0" hangingPunct="1"/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TENERIFE NORTE-C. LA LAGUNA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t" latinLnBrk="0" hangingPunct="1"/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38.228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t" latinLnBrk="0" hangingPunct="1"/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28.474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t" latinLnBrk="0" hangingPunct="1"/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-9.754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t" latinLnBrk="0" hangingPunct="1"/>
                      <a:r>
                        <a:rPr lang="es-ES" sz="1100" b="0" i="0" u="none" strike="noStrike" kern="120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-25,52%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90128">
                <a:tc>
                  <a:txBody>
                    <a:bodyPr/>
                    <a:lstStyle/>
                    <a:p>
                      <a:pPr marL="0" algn="l" defTabSz="457200" rtl="0" eaLnBrk="1" fontAlgn="t" latinLnBrk="0" hangingPunct="1"/>
                      <a:r>
                        <a:rPr lang="es-ES" sz="1100" b="0" i="0" u="none" strike="noStrike" kern="120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LANZAROTE CÉSAR MANRIQUE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t" latinLnBrk="0" hangingPunct="1"/>
                      <a:r>
                        <a:rPr lang="es-ES" sz="1100" b="0" i="0" u="none" strike="noStrike" kern="120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27.686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t" latinLnBrk="0" hangingPunct="1"/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24.971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t" latinLnBrk="0" hangingPunct="1"/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-2.715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t" latinLnBrk="0" hangingPunct="1"/>
                      <a:r>
                        <a:rPr lang="es-ES" sz="1100" b="0" i="0" u="none" strike="noStrike" kern="120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-9,81%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77541">
                <a:tc>
                  <a:txBody>
                    <a:bodyPr/>
                    <a:lstStyle/>
                    <a:p>
                      <a:pPr marL="0" algn="l" defTabSz="457200" rtl="0" eaLnBrk="1" fontAlgn="t" latinLnBrk="0" hangingPunct="1"/>
                      <a:r>
                        <a:rPr lang="es-ES" sz="1100" b="0" i="0" u="none" strike="noStrike" kern="120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FUERTEVENTURA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t" latinLnBrk="0" hangingPunct="1"/>
                      <a:r>
                        <a:rPr lang="es-ES" sz="1100" b="0" i="0" u="none" strike="noStrike" kern="120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23.387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t" latinLnBrk="0" hangingPunct="1"/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20.115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t" latinLnBrk="0" hangingPunct="1"/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-3.272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t" latinLnBrk="0" hangingPunct="1"/>
                      <a:r>
                        <a:rPr lang="es-ES" sz="1100" b="0" i="0" u="none" strike="noStrike" kern="120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-13,99%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7541">
                <a:tc>
                  <a:txBody>
                    <a:bodyPr/>
                    <a:lstStyle/>
                    <a:p>
                      <a:pPr marL="0" algn="l" defTabSz="457200" rtl="0" eaLnBrk="1" fontAlgn="t" latinLnBrk="0" hangingPunct="1"/>
                      <a:r>
                        <a:rPr lang="es-ES" sz="1100" b="0" i="0" u="none" strike="noStrike" kern="120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AMSTERDAM/SCHIPHOL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t" latinLnBrk="0" hangingPunct="1"/>
                      <a:r>
                        <a:rPr lang="es-ES" sz="1100" b="0" i="0" u="none" strike="noStrike" kern="120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10.576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t" latinLnBrk="0" hangingPunct="1"/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16.103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t" latinLnBrk="0" hangingPunct="1"/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5.527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t" latinLnBrk="0" hangingPunct="1"/>
                      <a:r>
                        <a:rPr lang="es-ES" sz="1100" b="0" i="0" u="none" strike="noStrike" kern="120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52,26%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7541">
                <a:tc>
                  <a:txBody>
                    <a:bodyPr/>
                    <a:lstStyle/>
                    <a:p>
                      <a:pPr marL="0" algn="l" defTabSz="457200" rtl="0" eaLnBrk="1" fontAlgn="t" latinLnBrk="0" hangingPunct="1"/>
                      <a:r>
                        <a:rPr lang="es-ES" sz="1100" b="0" i="0" u="none" strike="noStrike" kern="120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BARCELONA-EL PRAT J.T.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t" latinLnBrk="0" hangingPunct="1"/>
                      <a:r>
                        <a:rPr lang="es-ES" sz="1100" b="0" i="0" u="none" strike="noStrike" kern="120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18.135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t" latinLnBrk="0" hangingPunct="1"/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15.718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t" latinLnBrk="0" hangingPunct="1"/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-2.417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t" latinLnBrk="0" hangingPunct="1"/>
                      <a:r>
                        <a:rPr lang="es-ES" sz="1100" b="0" i="0" u="none" strike="noStrike" kern="120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-13,33%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7541">
                <a:tc>
                  <a:txBody>
                    <a:bodyPr/>
                    <a:lstStyle/>
                    <a:p>
                      <a:pPr marL="0" algn="l" defTabSz="457200" rtl="0" eaLnBrk="1" fontAlgn="t" latinLnBrk="0" hangingPunct="1"/>
                      <a:r>
                        <a:rPr lang="es-ES" sz="1100" b="0" i="0" u="none" strike="noStrike" kern="120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COPENHAGUE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t" latinLnBrk="0" hangingPunct="1"/>
                      <a:r>
                        <a:rPr lang="es-ES" sz="1100" b="0" i="0" u="none" strike="noStrike" kern="120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12.172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t" latinLnBrk="0" hangingPunct="1"/>
                      <a:r>
                        <a:rPr lang="es-ES" sz="1100" b="0" i="0" u="none" strike="noStrike" kern="120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13.889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t" latinLnBrk="0" hangingPunct="1"/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1.717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t" latinLnBrk="0" hangingPunct="1"/>
                      <a:r>
                        <a:rPr lang="es-ES" sz="1100" b="0" i="0" u="none" strike="noStrike" kern="120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14,11%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7541">
                <a:tc>
                  <a:txBody>
                    <a:bodyPr/>
                    <a:lstStyle/>
                    <a:p>
                      <a:pPr marL="0" algn="l" defTabSz="457200" rtl="0" eaLnBrk="1" fontAlgn="t" latinLnBrk="0" hangingPunct="1"/>
                      <a:r>
                        <a:rPr lang="es-ES" sz="1100" b="0" i="0" u="none" strike="noStrike" kern="120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OSLO / GARDERMOEN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t" latinLnBrk="0" hangingPunct="1"/>
                      <a:r>
                        <a:rPr lang="es-ES" sz="1100" b="0" i="0" u="none" strike="noStrike" kern="120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18.289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t" latinLnBrk="0" hangingPunct="1"/>
                      <a:r>
                        <a:rPr lang="es-ES" sz="1100" b="0" i="0" u="none" strike="noStrike" kern="120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13.640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t" latinLnBrk="0" hangingPunct="1"/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-4.649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t" latinLnBrk="0" hangingPunct="1"/>
                      <a:r>
                        <a:rPr lang="es-ES" sz="1100" b="0" i="0" u="none" strike="noStrike" kern="120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-25,42%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7541">
                <a:tc>
                  <a:txBody>
                    <a:bodyPr/>
                    <a:lstStyle/>
                    <a:p>
                      <a:pPr marL="0" algn="l" defTabSz="457200" rtl="0" eaLnBrk="1" fontAlgn="t" latinLnBrk="0" hangingPunct="1"/>
                      <a:r>
                        <a:rPr lang="es-ES" sz="1100" b="0" i="0" u="none" strike="noStrike" kern="120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ESTOCOLMO/ARLANDA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t" latinLnBrk="0" hangingPunct="1"/>
                      <a:r>
                        <a:rPr lang="es-ES" sz="1100" b="0" i="0" u="none" strike="noStrike" kern="120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17.021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t" latinLnBrk="0" hangingPunct="1"/>
                      <a:r>
                        <a:rPr lang="es-ES" sz="1100" b="0" i="0" u="none" strike="noStrike" kern="120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10.917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t" latinLnBrk="0" hangingPunct="1"/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-6.104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t" latinLnBrk="0" hangingPunct="1"/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-35,86%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7541">
                <a:tc>
                  <a:txBody>
                    <a:bodyPr/>
                    <a:lstStyle/>
                    <a:p>
                      <a:pPr marL="0" algn="l" defTabSz="457200" rtl="0" eaLnBrk="1" fontAlgn="t" latinLnBrk="0" hangingPunct="1"/>
                      <a:r>
                        <a:rPr lang="es-ES" sz="1100" b="0" i="0" u="none" strike="noStrike" kern="120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DUSSELDORF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t" latinLnBrk="0" hangingPunct="1"/>
                      <a:r>
                        <a:rPr lang="es-ES" sz="1100" b="0" i="0" u="none" strike="noStrike" kern="120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20.603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t" latinLnBrk="0" hangingPunct="1"/>
                      <a:r>
                        <a:rPr lang="es-ES" sz="1100" b="0" i="0" u="none" strike="noStrike" kern="120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10.092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t" latinLnBrk="0" hangingPunct="1"/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-10.511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t" latinLnBrk="0" hangingPunct="1"/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-51,02%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7541">
                <a:tc>
                  <a:txBody>
                    <a:bodyPr/>
                    <a:lstStyle/>
                    <a:p>
                      <a:pPr marL="0" algn="l" defTabSz="457200" rtl="0" eaLnBrk="1" fontAlgn="t" latinLnBrk="0" hangingPunct="1"/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HELSINKI / HELSINKI-VANTAA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t" latinLnBrk="0" hangingPunct="1"/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18.917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t" latinLnBrk="0" hangingPunct="1"/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9.781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t" latinLnBrk="0" hangingPunct="1"/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-9.136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t" latinLnBrk="0" hangingPunct="1"/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-48,30%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43852">
                <a:tc>
                  <a:txBody>
                    <a:bodyPr/>
                    <a:lstStyle/>
                    <a:p>
                      <a:pPr marL="0" algn="l" defTabSz="457200" rtl="0" eaLnBrk="1" fontAlgn="t" latinLnBrk="0" hangingPunct="1"/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FRANKFURT/INTERNACIONAL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t" latinLnBrk="0" hangingPunct="1"/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12.113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t" latinLnBrk="0" hangingPunct="1"/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9.401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t" latinLnBrk="0" hangingPunct="1"/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-2.712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t" latinLnBrk="0" hangingPunct="1"/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-22,39%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4823450"/>
      </p:ext>
    </p:extLst>
  </p:cSld>
  <p:clrMapOvr>
    <a:masterClrMapping/>
  </p:clrMapOvr>
  <p:transition spd="slow">
    <p:push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3" descr="0026-24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66" y="1614"/>
            <a:ext cx="9137667" cy="6854772"/>
          </a:xfrm>
          <a:prstGeom prst="rect">
            <a:avLst/>
          </a:prstGeom>
        </p:spPr>
      </p:pic>
    </p:spTree>
  </p:cSld>
  <p:clrMapOvr>
    <a:masterClrMapping/>
  </p:clrMapOvr>
  <p:transition spd="slow"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 descr="Pantalla03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5" y="0"/>
            <a:ext cx="9141970" cy="6858000"/>
          </a:xfrm>
          <a:prstGeom prst="rect">
            <a:avLst/>
          </a:prstGeom>
        </p:spPr>
      </p:pic>
      <p:sp>
        <p:nvSpPr>
          <p:cNvPr id="4099" name="CuadroTexto 3"/>
          <p:cNvSpPr txBox="1">
            <a:spLocks noChangeArrowheads="1"/>
          </p:cNvSpPr>
          <p:nvPr/>
        </p:nvSpPr>
        <p:spPr bwMode="auto">
          <a:xfrm>
            <a:off x="469900" y="3505200"/>
            <a:ext cx="8062913" cy="25853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es-ES_tradnl" sz="4800" dirty="0">
                <a:solidFill>
                  <a:schemeClr val="bg1"/>
                </a:solidFill>
              </a:rPr>
              <a:t> </a:t>
            </a:r>
          </a:p>
          <a:p>
            <a:pPr algn="r"/>
            <a:r>
              <a:rPr lang="es-ES_tradnl" sz="4800" b="1" dirty="0">
                <a:solidFill>
                  <a:schemeClr val="bg1"/>
                </a:solidFill>
                <a:latin typeface="Century Gothic" panose="020B0502020202020204" pitchFamily="34" charset="0"/>
              </a:rPr>
              <a:t>El sector turístico de un vistazo</a:t>
            </a:r>
          </a:p>
          <a:p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4054820548"/>
      </p:ext>
    </p:extLst>
  </p:cSld>
  <p:clrMapOvr>
    <a:masterClrMapping/>
  </p:clrMapOvr>
  <p:transition spd="slow">
    <p:push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 descr="Pantalla03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5" y="0"/>
            <a:ext cx="9141969" cy="6858000"/>
          </a:xfrm>
          <a:prstGeom prst="rect">
            <a:avLst/>
          </a:prstGeom>
        </p:spPr>
      </p:pic>
      <p:sp>
        <p:nvSpPr>
          <p:cNvPr id="5" name="3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92369" y="6344584"/>
            <a:ext cx="2057400" cy="365125"/>
          </a:xfrm>
        </p:spPr>
        <p:txBody>
          <a:bodyPr/>
          <a:lstStyle/>
          <a:p>
            <a:pPr algn="l">
              <a:defRPr/>
            </a:pPr>
            <a:fld id="{F0F4937A-C186-4B21-A2E7-060B4A4FC0C9}" type="slidenum">
              <a:rPr lang="es-ES_tradnl" sz="1800" smtClean="0">
                <a:solidFill>
                  <a:schemeClr val="bg1">
                    <a:lumMod val="65000"/>
                  </a:schemeClr>
                </a:solidFill>
                <a:latin typeface="Century Gothic" panose="020B0502020202020204" pitchFamily="34" charset="0"/>
              </a:rPr>
              <a:pPr algn="l">
                <a:defRPr/>
              </a:pPr>
              <a:t>4</a:t>
            </a:fld>
            <a:r>
              <a:rPr lang="es-ES_tradnl" sz="1800" dirty="0">
                <a:solidFill>
                  <a:schemeClr val="bg1">
                    <a:lumMod val="65000"/>
                  </a:schemeClr>
                </a:solidFill>
                <a:latin typeface="Century Gothic" panose="020B0502020202020204" pitchFamily="34" charset="0"/>
              </a:rPr>
              <a:t> </a:t>
            </a:r>
          </a:p>
        </p:txBody>
      </p:sp>
      <p:cxnSp>
        <p:nvCxnSpPr>
          <p:cNvPr id="6" name="13 Conector recto">
            <a:extLst>
              <a:ext uri="{FF2B5EF4-FFF2-40B4-BE49-F238E27FC236}">
                <a16:creationId xmlns:a16="http://schemas.microsoft.com/office/drawing/2014/main" id="{AE116DF4-FF33-4898-9B0A-C04ABCF807E9}"/>
              </a:ext>
            </a:extLst>
          </p:cNvPr>
          <p:cNvCxnSpPr/>
          <p:nvPr/>
        </p:nvCxnSpPr>
        <p:spPr bwMode="auto">
          <a:xfrm>
            <a:off x="0" y="692497"/>
            <a:ext cx="6516688" cy="0"/>
          </a:xfrm>
          <a:prstGeom prst="line">
            <a:avLst/>
          </a:prstGeom>
          <a:ln>
            <a:solidFill>
              <a:srgbClr val="1795CF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7" name="CuadroTexto 6"/>
          <p:cNvSpPr txBox="1"/>
          <p:nvPr/>
        </p:nvSpPr>
        <p:spPr>
          <a:xfrm>
            <a:off x="358416" y="138466"/>
            <a:ext cx="856895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b="1" dirty="0">
                <a:solidFill>
                  <a:srgbClr val="1795CF"/>
                </a:solidFill>
                <a:latin typeface="Century Gothic" panose="020B0502020202020204" pitchFamily="34" charset="0"/>
              </a:rPr>
              <a:t>Cuadro resumen general. Febrero 2022. </a:t>
            </a:r>
          </a:p>
        </p:txBody>
      </p:sp>
      <p:graphicFrame>
        <p:nvGraphicFramePr>
          <p:cNvPr id="8" name="7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37033976"/>
              </p:ext>
            </p:extLst>
          </p:nvPr>
        </p:nvGraphicFramePr>
        <p:xfrm>
          <a:off x="304800" y="1124744"/>
          <a:ext cx="4123184" cy="167210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7784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6521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64116">
                <a:tc gridSpan="3">
                  <a:txBody>
                    <a:bodyPr/>
                    <a:lstStyle/>
                    <a:p>
                      <a:pPr algn="ctr"/>
                      <a:r>
                        <a:rPr lang="es-ES" sz="1100" b="1" dirty="0">
                          <a:solidFill>
                            <a:srgbClr val="1795CF"/>
                          </a:solidFill>
                          <a:latin typeface="Century Gothic" panose="020B0502020202020204" pitchFamily="34" charset="0"/>
                        </a:rPr>
                        <a:t>GRAN CANARIA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ES" sz="1200" b="1" dirty="0">
                        <a:solidFill>
                          <a:srgbClr val="1795CF"/>
                        </a:solidFill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ES" sz="1200" b="1" dirty="0">
                        <a:solidFill>
                          <a:srgbClr val="1795CF"/>
                        </a:solidFill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4153">
                <a:tc>
                  <a:txBody>
                    <a:bodyPr/>
                    <a:lstStyle/>
                    <a:p>
                      <a:pPr algn="ctr"/>
                      <a:r>
                        <a:rPr lang="es-ES" sz="1000" b="1" dirty="0">
                          <a:solidFill>
                            <a:srgbClr val="1795CF"/>
                          </a:solidFill>
                          <a:latin typeface="Century Gothic" panose="020B0502020202020204" pitchFamily="34" charset="0"/>
                        </a:rPr>
                        <a:t>Indicador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00" b="1" dirty="0">
                          <a:solidFill>
                            <a:srgbClr val="1795CF"/>
                          </a:solidFill>
                          <a:latin typeface="Century Gothic" panose="020B0502020202020204" pitchFamily="34" charset="0"/>
                        </a:rPr>
                        <a:t>Febrero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00" b="1" dirty="0">
                          <a:solidFill>
                            <a:srgbClr val="1795CF"/>
                          </a:solidFill>
                          <a:latin typeface="Century Gothic" panose="020B0502020202020204" pitchFamily="34" charset="0"/>
                        </a:rPr>
                        <a:t>% Var. 19-22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1279">
                <a:tc>
                  <a:txBody>
                    <a:bodyPr/>
                    <a:lstStyle/>
                    <a:p>
                      <a:r>
                        <a:rPr lang="es-ES" sz="900" b="1" dirty="0">
                          <a:latin typeface="Century Gothic" panose="020B0502020202020204" pitchFamily="34" charset="0"/>
                        </a:rPr>
                        <a:t>Total</a:t>
                      </a:r>
                      <a:r>
                        <a:rPr lang="es-ES" sz="900" b="1" baseline="0" dirty="0">
                          <a:latin typeface="Century Gothic" panose="020B0502020202020204" pitchFamily="34" charset="0"/>
                        </a:rPr>
                        <a:t> turistas (FRONTUR)</a:t>
                      </a:r>
                      <a:endParaRPr lang="es-ES" sz="900" b="1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294.431</a:t>
                      </a:r>
                      <a:endParaRPr lang="es-ES" sz="1100" b="0" dirty="0"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100" dirty="0">
                          <a:latin typeface="Century Gothic" panose="020B0502020202020204" pitchFamily="34" charset="0"/>
                        </a:rPr>
                        <a:t>-26,96%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1279">
                <a:tc>
                  <a:txBody>
                    <a:bodyPr/>
                    <a:lstStyle/>
                    <a:p>
                      <a:r>
                        <a:rPr lang="es-ES" sz="900" b="1" kern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Pasajeros extranjeros (AENA)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/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266.875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/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-25,58%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1279">
                <a:tc>
                  <a:txBody>
                    <a:bodyPr/>
                    <a:lstStyle/>
                    <a:p>
                      <a:pPr marL="0" algn="l" defTabSz="457200" rtl="0" eaLnBrk="1" latinLnBrk="0" hangingPunct="1"/>
                      <a:r>
                        <a:rPr lang="es-ES" sz="900" b="1" kern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Contratos en el sector turístico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/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7.707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/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-16,61%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  <p:graphicFrame>
        <p:nvGraphicFramePr>
          <p:cNvPr id="9" name="8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63148998"/>
              </p:ext>
            </p:extLst>
          </p:nvPr>
        </p:nvGraphicFramePr>
        <p:xfrm>
          <a:off x="4696029" y="1124744"/>
          <a:ext cx="4268459" cy="190308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753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9313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13853">
                <a:tc gridSpan="2"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000" b="1" dirty="0">
                          <a:solidFill>
                            <a:srgbClr val="1795CF"/>
                          </a:solidFill>
                          <a:latin typeface="Century Gothic" panose="020B0502020202020204" pitchFamily="34" charset="0"/>
                        </a:rPr>
                        <a:t>Perfil del turista. Gran Canaria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900" b="1" dirty="0">
                        <a:solidFill>
                          <a:srgbClr val="1795CF"/>
                        </a:solidFill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2830">
                <a:tc>
                  <a:txBody>
                    <a:bodyPr/>
                    <a:lstStyle/>
                    <a:p>
                      <a:r>
                        <a:rPr lang="es-ES" sz="9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Motivo de la estancia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lvl="0" algn="just"/>
                      <a:r>
                        <a:rPr lang="es-ES" sz="950" dirty="0">
                          <a:latin typeface="Century Gothic" panose="020B0502020202020204" pitchFamily="34" charset="0"/>
                        </a:rPr>
                        <a:t>El motivo vacacional sigue siendo</a:t>
                      </a:r>
                      <a:r>
                        <a:rPr lang="es-ES" sz="950" baseline="0" dirty="0">
                          <a:latin typeface="Century Gothic" panose="020B0502020202020204" pitchFamily="34" charset="0"/>
                        </a:rPr>
                        <a:t> el principal en la isla, con una cuota del </a:t>
                      </a:r>
                      <a:r>
                        <a:rPr lang="es-ES" sz="950" b="1" baseline="0" dirty="0">
                          <a:latin typeface="Century Gothic" panose="020B0502020202020204" pitchFamily="34" charset="0"/>
                        </a:rPr>
                        <a:t>92,18%.</a:t>
                      </a:r>
                      <a:endParaRPr lang="es-ES" sz="95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6311">
                <a:tc>
                  <a:txBody>
                    <a:bodyPr/>
                    <a:lstStyle/>
                    <a:p>
                      <a:r>
                        <a:rPr lang="es-ES" sz="9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Tipo</a:t>
                      </a:r>
                      <a:r>
                        <a:rPr lang="es-ES" sz="900" b="1" baseline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 de alojamiento</a:t>
                      </a:r>
                      <a:endParaRPr lang="es-ES" sz="9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s-ES" sz="950" dirty="0">
                          <a:latin typeface="Century Gothic" panose="020B0502020202020204" pitchFamily="34" charset="0"/>
                        </a:rPr>
                        <a:t>Los alojamientos hoteleros siguen siendo los preferidos por los visitantes, </a:t>
                      </a:r>
                      <a:r>
                        <a:rPr lang="es-ES" sz="950" b="1" dirty="0">
                          <a:latin typeface="Century Gothic" panose="020B0502020202020204" pitchFamily="34" charset="0"/>
                        </a:rPr>
                        <a:t>71,40%.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602">
                <a:tc>
                  <a:txBody>
                    <a:bodyPr/>
                    <a:lstStyle/>
                    <a:p>
                      <a:r>
                        <a:rPr lang="es-ES" sz="9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Duración de la estancia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s-ES" sz="950" dirty="0">
                          <a:latin typeface="Century Gothic" panose="020B0502020202020204" pitchFamily="34" charset="0"/>
                        </a:rPr>
                        <a:t>La distribución del</a:t>
                      </a:r>
                      <a:r>
                        <a:rPr lang="es-ES" sz="950" baseline="0" dirty="0">
                          <a:latin typeface="Century Gothic" panose="020B0502020202020204" pitchFamily="34" charset="0"/>
                        </a:rPr>
                        <a:t> número de noches sigue la tendencia habitual, siendo la estancia más frecuente de 1 a 7 noches, </a:t>
                      </a:r>
                      <a:r>
                        <a:rPr lang="es-ES" sz="950" b="1" baseline="0" dirty="0">
                          <a:latin typeface="Century Gothic" panose="020B0502020202020204" pitchFamily="34" charset="0"/>
                        </a:rPr>
                        <a:t>69,44%</a:t>
                      </a:r>
                      <a:r>
                        <a:rPr lang="es-ES" sz="950" b="0" baseline="0" dirty="0">
                          <a:latin typeface="Century Gothic" panose="020B0502020202020204" pitchFamily="34" charset="0"/>
                        </a:rPr>
                        <a:t>.</a:t>
                      </a:r>
                      <a:endParaRPr lang="es-ES" sz="950" b="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6374">
                <a:tc>
                  <a:txBody>
                    <a:bodyPr/>
                    <a:lstStyle/>
                    <a:p>
                      <a:r>
                        <a:rPr lang="es-ES" sz="9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Uso</a:t>
                      </a:r>
                      <a:r>
                        <a:rPr lang="es-ES" sz="900" b="1" baseline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 de paquete turístico</a:t>
                      </a:r>
                      <a:endParaRPr lang="es-ES" sz="9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s-ES" sz="950" dirty="0">
                          <a:latin typeface="Century Gothic" panose="020B0502020202020204" pitchFamily="34" charset="0"/>
                        </a:rPr>
                        <a:t>Cae el uso del paquete turístico con respecto al 2019. El </a:t>
                      </a:r>
                      <a:r>
                        <a:rPr lang="es-ES" sz="950" b="1" dirty="0">
                          <a:latin typeface="Century Gothic" panose="020B0502020202020204" pitchFamily="34" charset="0"/>
                        </a:rPr>
                        <a:t>53,96%</a:t>
                      </a:r>
                      <a:r>
                        <a:rPr lang="es-ES" sz="950" dirty="0">
                          <a:latin typeface="Century Gothic" panose="020B0502020202020204" pitchFamily="34" charset="0"/>
                        </a:rPr>
                        <a:t> lo contrataron.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10" name="8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65296087"/>
              </p:ext>
            </p:extLst>
          </p:nvPr>
        </p:nvGraphicFramePr>
        <p:xfrm>
          <a:off x="304800" y="3243414"/>
          <a:ext cx="4024571" cy="19507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8350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0090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33169">
                <a:tc gridSpan="3">
                  <a:txBody>
                    <a:bodyPr/>
                    <a:lstStyle/>
                    <a:p>
                      <a:pPr algn="ctr"/>
                      <a:r>
                        <a:rPr lang="es-ES" sz="1100" b="1" dirty="0">
                          <a:solidFill>
                            <a:srgbClr val="1795CF"/>
                          </a:solidFill>
                          <a:latin typeface="Century Gothic" panose="020B0502020202020204" pitchFamily="34" charset="0"/>
                        </a:rPr>
                        <a:t>ISLAS CANARIAS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ES" sz="1200" b="1" dirty="0">
                        <a:solidFill>
                          <a:srgbClr val="1795CF"/>
                        </a:solidFill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ES" sz="1200" b="1" dirty="0">
                        <a:solidFill>
                          <a:srgbClr val="1795CF"/>
                        </a:solidFill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9179">
                <a:tc>
                  <a:txBody>
                    <a:bodyPr/>
                    <a:lstStyle/>
                    <a:p>
                      <a:pPr algn="ctr"/>
                      <a:r>
                        <a:rPr lang="es-ES" sz="1000" b="1" dirty="0">
                          <a:solidFill>
                            <a:srgbClr val="1795CF"/>
                          </a:solidFill>
                          <a:latin typeface="Century Gothic" panose="020B0502020202020204" pitchFamily="34" charset="0"/>
                        </a:rPr>
                        <a:t>Turistas totales. </a:t>
                      </a:r>
                      <a:br>
                        <a:rPr lang="es-ES" sz="1000" b="1" dirty="0">
                          <a:solidFill>
                            <a:srgbClr val="1795CF"/>
                          </a:solidFill>
                          <a:latin typeface="Century Gothic" panose="020B0502020202020204" pitchFamily="34" charset="0"/>
                        </a:rPr>
                      </a:br>
                      <a:r>
                        <a:rPr lang="es-ES" sz="1000" b="1" kern="1200" dirty="0">
                          <a:solidFill>
                            <a:srgbClr val="1795CF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Febrero 2022</a:t>
                      </a:r>
                      <a:endParaRPr lang="es-ES" sz="1000" b="1" dirty="0">
                        <a:solidFill>
                          <a:srgbClr val="1795CF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00" b="1" dirty="0">
                          <a:solidFill>
                            <a:srgbClr val="1795CF"/>
                          </a:solidFill>
                          <a:latin typeface="Century Gothic" panose="020B0502020202020204" pitchFamily="34" charset="0"/>
                        </a:rPr>
                        <a:t>Total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00" b="1" dirty="0">
                          <a:solidFill>
                            <a:srgbClr val="1795CF"/>
                          </a:solidFill>
                          <a:latin typeface="Century Gothic" panose="020B0502020202020204" pitchFamily="34" charset="0"/>
                        </a:rPr>
                        <a:t>% Var. 19-22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3169">
                <a:tc>
                  <a:txBody>
                    <a:bodyPr/>
                    <a:lstStyle/>
                    <a:p>
                      <a:r>
                        <a:rPr lang="es-ES" sz="11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Canarias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1.090.267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-15,71%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3169">
                <a:tc>
                  <a:txBody>
                    <a:bodyPr/>
                    <a:lstStyle/>
                    <a:p>
                      <a:r>
                        <a:rPr lang="es-ES" sz="11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Lanzarote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203.781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-25,20%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33169">
                <a:tc>
                  <a:txBody>
                    <a:bodyPr/>
                    <a:lstStyle/>
                    <a:p>
                      <a:r>
                        <a:rPr lang="es-ES" sz="11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Fuerteventura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155.768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-5,58%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33169">
                <a:tc>
                  <a:txBody>
                    <a:bodyPr/>
                    <a:lstStyle/>
                    <a:p>
                      <a:r>
                        <a:rPr lang="es-ES" sz="11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Gran Canaria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294.431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-26,96%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33169">
                <a:tc>
                  <a:txBody>
                    <a:bodyPr/>
                    <a:lstStyle/>
                    <a:p>
                      <a:pPr marL="0" algn="l" defTabSz="457200" rtl="0" eaLnBrk="1" latinLnBrk="0" hangingPunct="1"/>
                      <a:r>
                        <a:rPr lang="es-ES" sz="1100" b="0" kern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Tenerife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472.638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-8,03%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11" name="10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33498554"/>
              </p:ext>
            </p:extLst>
          </p:nvPr>
        </p:nvGraphicFramePr>
        <p:xfrm>
          <a:off x="5318881" y="3243414"/>
          <a:ext cx="3258766" cy="3962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25876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95260">
                <a:tc>
                  <a:txBody>
                    <a:bodyPr/>
                    <a:lstStyle/>
                    <a:p>
                      <a:pPr algn="ctr"/>
                      <a:r>
                        <a:rPr lang="es-ES" sz="1000" b="1" dirty="0">
                          <a:solidFill>
                            <a:srgbClr val="1795CF"/>
                          </a:solidFill>
                          <a:latin typeface="Century Gothic" panose="020B0502020202020204" pitchFamily="34" charset="0"/>
                        </a:rPr>
                        <a:t>TURISTAS EXTRANJEROS EN GRAN CANARIA.</a:t>
                      </a:r>
                      <a:r>
                        <a:rPr lang="es-ES" sz="1000" b="1" baseline="0" dirty="0">
                          <a:solidFill>
                            <a:srgbClr val="1795CF"/>
                          </a:solidFill>
                          <a:latin typeface="Century Gothic" panose="020B0502020202020204" pitchFamily="34" charset="0"/>
                        </a:rPr>
                        <a:t> NACIONALIDADES </a:t>
                      </a:r>
                      <a:endParaRPr lang="es-ES" sz="1000" b="1" dirty="0">
                        <a:solidFill>
                          <a:srgbClr val="1795CF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2" name="9 CuadroTexto"/>
          <p:cNvSpPr txBox="1"/>
          <p:nvPr/>
        </p:nvSpPr>
        <p:spPr>
          <a:xfrm>
            <a:off x="304800" y="5470088"/>
            <a:ext cx="41044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ES_tradnl"/>
            </a:defPPr>
            <a:lvl1pPr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just"/>
            <a:r>
              <a:rPr lang="es-ES" sz="1000" i="1" dirty="0">
                <a:latin typeface="Century Gothic" panose="020B0502020202020204" pitchFamily="34" charset="0"/>
              </a:rPr>
              <a:t>*El dato de turistas para Canarias no coincide con la suma de las islas. El dato para cada isla se calcula como la suma de turista principal y turista secundario (aquel que visita la isla después de visitar otra).</a:t>
            </a:r>
          </a:p>
        </p:txBody>
      </p:sp>
      <p:graphicFrame>
        <p:nvGraphicFramePr>
          <p:cNvPr id="13" name="Gráfico 12">
            <a:extLst>
              <a:ext uri="{FF2B5EF4-FFF2-40B4-BE49-F238E27FC236}">
                <a16:creationId xmlns:a16="http://schemas.microsoft.com/office/drawing/2014/main" id="{1335DE43-634E-4F5E-A9A9-576B12150E5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57013271"/>
              </p:ext>
            </p:extLst>
          </p:nvPr>
        </p:nvGraphicFramePr>
        <p:xfrm>
          <a:off x="4759215" y="3531567"/>
          <a:ext cx="4049040" cy="28537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447250545"/>
      </p:ext>
    </p:extLst>
  </p:cSld>
  <p:clrMapOvr>
    <a:masterClrMapping/>
  </p:clrMapOvr>
  <p:transition spd="slow">
    <p:push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 descr="Pantalla03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5" y="0"/>
            <a:ext cx="9141970" cy="6858000"/>
          </a:xfrm>
          <a:prstGeom prst="rect">
            <a:avLst/>
          </a:prstGeom>
        </p:spPr>
      </p:pic>
      <p:sp>
        <p:nvSpPr>
          <p:cNvPr id="4099" name="CuadroTexto 3"/>
          <p:cNvSpPr txBox="1">
            <a:spLocks noChangeArrowheads="1"/>
          </p:cNvSpPr>
          <p:nvPr/>
        </p:nvSpPr>
        <p:spPr bwMode="auto">
          <a:xfrm>
            <a:off x="469900" y="3505200"/>
            <a:ext cx="8062913" cy="25853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es-ES_tradnl" sz="4800" dirty="0">
                <a:solidFill>
                  <a:schemeClr val="bg1"/>
                </a:solidFill>
              </a:rPr>
              <a:t> </a:t>
            </a:r>
          </a:p>
          <a:p>
            <a:pPr algn="r"/>
            <a:r>
              <a:rPr lang="es-ES_tradnl" sz="4800" dirty="0">
                <a:solidFill>
                  <a:schemeClr val="bg1"/>
                </a:solidFill>
                <a:latin typeface="Century Gothic" panose="020B0502020202020204" pitchFamily="34" charset="0"/>
              </a:rPr>
              <a:t>Sección 1</a:t>
            </a:r>
          </a:p>
          <a:p>
            <a:pPr algn="r"/>
            <a:r>
              <a:rPr lang="es-ES_tradnl" sz="4800" b="1" dirty="0">
                <a:solidFill>
                  <a:schemeClr val="bg1"/>
                </a:solidFill>
                <a:latin typeface="Century Gothic" panose="020B0502020202020204" pitchFamily="34" charset="0"/>
              </a:rPr>
              <a:t>Turistas y Pasajeros</a:t>
            </a:r>
          </a:p>
          <a:p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108422824"/>
      </p:ext>
    </p:extLst>
  </p:cSld>
  <p:clrMapOvr>
    <a:masterClrMapping/>
  </p:clrMapOvr>
  <p:transition spd="slow">
    <p:push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 descr="Pantalla03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5" y="0"/>
            <a:ext cx="9141969" cy="6858000"/>
          </a:xfrm>
          <a:prstGeom prst="rect">
            <a:avLst/>
          </a:prstGeom>
        </p:spPr>
      </p:pic>
      <p:sp>
        <p:nvSpPr>
          <p:cNvPr id="11267" name="CuadroTexto 3"/>
          <p:cNvSpPr txBox="1">
            <a:spLocks noChangeArrowheads="1"/>
          </p:cNvSpPr>
          <p:nvPr/>
        </p:nvSpPr>
        <p:spPr bwMode="auto">
          <a:xfrm>
            <a:off x="827584" y="4114800"/>
            <a:ext cx="7630616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es-ES_tradnl" sz="3600" dirty="0">
                <a:solidFill>
                  <a:schemeClr val="bg1"/>
                </a:solidFill>
                <a:latin typeface="Century Gothic" panose="020B0502020202020204" pitchFamily="34" charset="0"/>
              </a:rPr>
              <a:t>SECCIÓN 1</a:t>
            </a:r>
          </a:p>
          <a:p>
            <a:pPr algn="r"/>
            <a:r>
              <a:rPr lang="es-ES_tradnl" sz="4800" b="1" dirty="0">
                <a:solidFill>
                  <a:schemeClr val="bg1"/>
                </a:solidFill>
                <a:latin typeface="Century Gothic" panose="020B0502020202020204" pitchFamily="34" charset="0"/>
              </a:rPr>
              <a:t>	Pasajeros</a:t>
            </a:r>
          </a:p>
          <a:p>
            <a:endParaRPr lang="es-ES_tradnl" dirty="0"/>
          </a:p>
        </p:txBody>
      </p:sp>
      <p:sp>
        <p:nvSpPr>
          <p:cNvPr id="5" name="3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914400" y="6335619"/>
            <a:ext cx="2057400" cy="365125"/>
          </a:xfrm>
        </p:spPr>
        <p:txBody>
          <a:bodyPr/>
          <a:lstStyle/>
          <a:p>
            <a:pPr algn="l">
              <a:defRPr/>
            </a:pPr>
            <a:fld id="{F0F4937A-C186-4B21-A2E7-060B4A4FC0C9}" type="slidenum">
              <a:rPr lang="es-ES_tradnl" sz="1800" smtClean="0">
                <a:solidFill>
                  <a:schemeClr val="bg1">
                    <a:lumMod val="65000"/>
                  </a:schemeClr>
                </a:solidFill>
                <a:latin typeface="Century Gothic" panose="020B0502020202020204" pitchFamily="34" charset="0"/>
              </a:rPr>
              <a:pPr algn="l">
                <a:defRPr/>
              </a:pPr>
              <a:t>6</a:t>
            </a:fld>
            <a:r>
              <a:rPr lang="es-ES_tradnl" sz="1800" dirty="0">
                <a:solidFill>
                  <a:schemeClr val="bg1">
                    <a:lumMod val="65000"/>
                  </a:schemeClr>
                </a:solidFill>
                <a:latin typeface="Century Gothic" panose="020B0502020202020204" pitchFamily="34" charset="0"/>
              </a:rPr>
              <a:t> </a:t>
            </a:r>
          </a:p>
        </p:txBody>
      </p:sp>
      <p:cxnSp>
        <p:nvCxnSpPr>
          <p:cNvPr id="6" name="13 Conector recto">
            <a:extLst>
              <a:ext uri="{FF2B5EF4-FFF2-40B4-BE49-F238E27FC236}">
                <a16:creationId xmlns:a16="http://schemas.microsoft.com/office/drawing/2014/main" id="{AE116DF4-FF33-4898-9B0A-C04ABCF807E9}"/>
              </a:ext>
            </a:extLst>
          </p:cNvPr>
          <p:cNvCxnSpPr/>
          <p:nvPr/>
        </p:nvCxnSpPr>
        <p:spPr bwMode="auto">
          <a:xfrm>
            <a:off x="0" y="692497"/>
            <a:ext cx="6516688" cy="0"/>
          </a:xfrm>
          <a:prstGeom prst="line">
            <a:avLst/>
          </a:prstGeom>
          <a:ln>
            <a:solidFill>
              <a:srgbClr val="1795CF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9" name="5 CuadroTexto"/>
          <p:cNvSpPr txBox="1">
            <a:spLocks noChangeArrowheads="1"/>
          </p:cNvSpPr>
          <p:nvPr/>
        </p:nvSpPr>
        <p:spPr bwMode="auto">
          <a:xfrm>
            <a:off x="287523" y="5904444"/>
            <a:ext cx="8280400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" sz="1100" i="1" dirty="0">
                <a:latin typeface="Century Gothic" panose="020B0502020202020204" pitchFamily="34" charset="0"/>
              </a:rPr>
              <a:t>Fuente: ISTAC – FRONTUR.</a:t>
            </a:r>
          </a:p>
        </p:txBody>
      </p:sp>
      <p:sp>
        <p:nvSpPr>
          <p:cNvPr id="10" name="CuadroTexto 9"/>
          <p:cNvSpPr txBox="1"/>
          <p:nvPr/>
        </p:nvSpPr>
        <p:spPr>
          <a:xfrm>
            <a:off x="358416" y="138466"/>
            <a:ext cx="856895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b="1" dirty="0">
                <a:solidFill>
                  <a:srgbClr val="1795CF"/>
                </a:solidFill>
                <a:latin typeface="Century Gothic" panose="020B0502020202020204" pitchFamily="34" charset="0"/>
              </a:rPr>
              <a:t>1.1 Turistas en Gran Canaria. Febrero 2022.</a:t>
            </a:r>
          </a:p>
        </p:txBody>
      </p:sp>
      <p:graphicFrame>
        <p:nvGraphicFramePr>
          <p:cNvPr id="12" name="Tabla 11">
            <a:extLst>
              <a:ext uri="{FF2B5EF4-FFF2-40B4-BE49-F238E27FC236}">
                <a16:creationId xmlns:a16="http://schemas.microsoft.com/office/drawing/2014/main" id="{B37504F7-7275-4B31-B6BA-BCD330399CD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780291"/>
              </p:ext>
            </p:extLst>
          </p:nvPr>
        </p:nvGraphicFramePr>
        <p:xfrm>
          <a:off x="287520" y="862058"/>
          <a:ext cx="8639850" cy="4943204"/>
        </p:xfrm>
        <a:graphic>
          <a:graphicData uri="http://schemas.openxmlformats.org/drawingml/2006/table">
            <a:tbl>
              <a:tblPr/>
              <a:tblGrid>
                <a:gridCol w="2025612">
                  <a:extLst>
                    <a:ext uri="{9D8B030D-6E8A-4147-A177-3AD203B41FA5}">
                      <a16:colId xmlns:a16="http://schemas.microsoft.com/office/drawing/2014/main" val="1797761495"/>
                    </a:ext>
                  </a:extLst>
                </a:gridCol>
                <a:gridCol w="1102373">
                  <a:extLst>
                    <a:ext uri="{9D8B030D-6E8A-4147-A177-3AD203B41FA5}">
                      <a16:colId xmlns:a16="http://schemas.microsoft.com/office/drawing/2014/main" val="3197430008"/>
                    </a:ext>
                  </a:extLst>
                </a:gridCol>
                <a:gridCol w="1102373">
                  <a:extLst>
                    <a:ext uri="{9D8B030D-6E8A-4147-A177-3AD203B41FA5}">
                      <a16:colId xmlns:a16="http://schemas.microsoft.com/office/drawing/2014/main" val="4088112987"/>
                    </a:ext>
                  </a:extLst>
                </a:gridCol>
                <a:gridCol w="1102373">
                  <a:extLst>
                    <a:ext uri="{9D8B030D-6E8A-4147-A177-3AD203B41FA5}">
                      <a16:colId xmlns:a16="http://schemas.microsoft.com/office/drawing/2014/main" val="3897374732"/>
                    </a:ext>
                  </a:extLst>
                </a:gridCol>
                <a:gridCol w="1102373">
                  <a:extLst>
                    <a:ext uri="{9D8B030D-6E8A-4147-A177-3AD203B41FA5}">
                      <a16:colId xmlns:a16="http://schemas.microsoft.com/office/drawing/2014/main" val="73998179"/>
                    </a:ext>
                  </a:extLst>
                </a:gridCol>
                <a:gridCol w="1102373">
                  <a:extLst>
                    <a:ext uri="{9D8B030D-6E8A-4147-A177-3AD203B41FA5}">
                      <a16:colId xmlns:a16="http://schemas.microsoft.com/office/drawing/2014/main" val="2907023337"/>
                    </a:ext>
                  </a:extLst>
                </a:gridCol>
                <a:gridCol w="1102373">
                  <a:extLst>
                    <a:ext uri="{9D8B030D-6E8A-4147-A177-3AD203B41FA5}">
                      <a16:colId xmlns:a16="http://schemas.microsoft.com/office/drawing/2014/main" val="4133890896"/>
                    </a:ext>
                  </a:extLst>
                </a:gridCol>
              </a:tblGrid>
              <a:tr h="295348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s-ES" sz="1100" b="1" i="0" u="none" strike="noStrike" dirty="0">
                          <a:solidFill>
                            <a:srgbClr val="1795CF"/>
                          </a:solidFill>
                          <a:effectLst/>
                          <a:latin typeface="Century Gothic" panose="020B0502020202020204" pitchFamily="34" charset="0"/>
                        </a:rPr>
                        <a:t>PAÍS DE ORIGEN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9D9D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s-ES" sz="1100" b="1" i="0" u="none" strike="noStrike" dirty="0">
                          <a:solidFill>
                            <a:srgbClr val="1795CF"/>
                          </a:solidFill>
                          <a:effectLst/>
                          <a:latin typeface="Century Gothic" panose="020B0502020202020204" pitchFamily="34" charset="0"/>
                        </a:rPr>
                        <a:t>2019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9D9D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s-ES" sz="1100" b="1" i="0" u="none" strike="noStrike" dirty="0">
                          <a:solidFill>
                            <a:srgbClr val="1795CF"/>
                          </a:solidFill>
                          <a:effectLst/>
                          <a:latin typeface="Century Gothic" panose="020B0502020202020204" pitchFamily="34" charset="0"/>
                        </a:rPr>
                        <a:t>2020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9D9D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s-ES" sz="1100" b="1" i="0" u="none" strike="noStrike" dirty="0">
                          <a:solidFill>
                            <a:srgbClr val="1795CF"/>
                          </a:solidFill>
                          <a:effectLst/>
                          <a:latin typeface="Century Gothic" panose="020B0502020202020204" pitchFamily="34" charset="0"/>
                        </a:rPr>
                        <a:t>2021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9D9D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s-ES" sz="1100" b="1" i="0" u="none" strike="noStrike" dirty="0">
                          <a:solidFill>
                            <a:srgbClr val="1795CF"/>
                          </a:solidFill>
                          <a:effectLst/>
                          <a:latin typeface="Century Gothic" panose="020B0502020202020204" pitchFamily="34" charset="0"/>
                        </a:rPr>
                        <a:t>2022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9D9D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s-ES" sz="1100" b="1" i="0" u="none" strike="noStrike" dirty="0">
                          <a:solidFill>
                            <a:srgbClr val="1795CF"/>
                          </a:solidFill>
                          <a:effectLst/>
                          <a:latin typeface="Century Gothic" panose="020B0502020202020204" pitchFamily="34" charset="0"/>
                        </a:rPr>
                        <a:t>Var. 19-22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100" b="1" i="0" u="none" strike="noStrike">
                          <a:solidFill>
                            <a:srgbClr val="1795CF"/>
                          </a:solidFill>
                          <a:effectLst/>
                          <a:latin typeface="Century Gothic" panose="020B0502020202020204" pitchFamily="34" charset="0"/>
                        </a:rPr>
                        <a:t>Var. (%)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9982996"/>
                  </a:ext>
                </a:extLst>
              </a:tr>
              <a:tr h="310894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100" b="1" i="0" u="none" strike="noStrike" dirty="0">
                          <a:solidFill>
                            <a:srgbClr val="1795CF"/>
                          </a:solidFill>
                          <a:effectLst/>
                          <a:latin typeface="Century Gothic" panose="020B0502020202020204" pitchFamily="34" charset="0"/>
                        </a:rPr>
                        <a:t>19-22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2292041"/>
                  </a:ext>
                </a:extLst>
              </a:tr>
              <a:tr h="373072">
                <a:tc>
                  <a:txBody>
                    <a:bodyPr/>
                    <a:lstStyle/>
                    <a:p>
                      <a:pPr algn="l" rtl="0" fontAlgn="b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Alemania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s-ES" sz="110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96.499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s-ES" sz="1100" kern="120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81.126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s-ES" sz="1100" kern="120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7.692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s-ES" sz="1100" kern="120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57.292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s-ES" sz="1100" kern="120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-39.207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s-ES" sz="1100" kern="120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-40,63%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244865409"/>
                  </a:ext>
                </a:extLst>
              </a:tr>
              <a:tr h="373072">
                <a:tc>
                  <a:txBody>
                    <a:bodyPr/>
                    <a:lstStyle/>
                    <a:p>
                      <a:pPr algn="l" rtl="0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Bélgica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s-ES" sz="1100" kern="120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5.541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s-ES" sz="1100" kern="120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5.883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s-ES" sz="1100" kern="120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162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s-ES" sz="1100" kern="120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6.607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s-ES" sz="1100" kern="120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1.066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s-ES" sz="1100" kern="120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19,24%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653280083"/>
                  </a:ext>
                </a:extLst>
              </a:tr>
              <a:tr h="373072">
                <a:tc>
                  <a:txBody>
                    <a:bodyPr/>
                    <a:lstStyle/>
                    <a:p>
                      <a:pPr algn="l" rtl="0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Francia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s-ES" sz="110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8.650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s-ES" sz="1100" kern="120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8.343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s-ES" sz="1100" kern="120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2.121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s-ES" sz="1100" kern="120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9.091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s-ES" sz="1100" kern="120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441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s-ES" sz="1100" kern="120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5,10%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692678762"/>
                  </a:ext>
                </a:extLst>
              </a:tr>
              <a:tr h="373072">
                <a:tc>
                  <a:txBody>
                    <a:bodyPr/>
                    <a:lstStyle/>
                    <a:p>
                      <a:pPr algn="l" rtl="0" fontAlgn="b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Irlanda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s-ES" sz="1100" kern="120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5.501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s-ES" sz="110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6.540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s-ES" sz="1100" kern="120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192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s-ES" sz="1100" kern="120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5.652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s-ES" sz="1100" kern="120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151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s-ES" sz="1100" kern="120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2,74%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171507714"/>
                  </a:ext>
                </a:extLst>
              </a:tr>
              <a:tr h="373072">
                <a:tc>
                  <a:txBody>
                    <a:bodyPr/>
                    <a:lstStyle/>
                    <a:p>
                      <a:pPr algn="l" rtl="0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Italia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s-ES" sz="1100" kern="120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9.198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s-ES" sz="1100" kern="120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7.104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s-ES" sz="1100" kern="120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1.056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s-ES" sz="1100" kern="120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7.575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s-ES" sz="1100" kern="120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-1.623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s-ES" sz="1100" kern="120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-17,65%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499114451"/>
                  </a:ext>
                </a:extLst>
              </a:tr>
              <a:tr h="373072">
                <a:tc>
                  <a:txBody>
                    <a:bodyPr/>
                    <a:lstStyle/>
                    <a:p>
                      <a:pPr algn="l" rtl="0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Países Bajos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s-ES" sz="1100" kern="120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17.849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s-ES" sz="1100" kern="120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20.213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s-ES" sz="110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434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s-ES" sz="1100" kern="120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17.851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s-ES" sz="1100" kern="120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s-ES" sz="1100" kern="120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0,01%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724079192"/>
                  </a:ext>
                </a:extLst>
              </a:tr>
              <a:tr h="373072">
                <a:tc>
                  <a:txBody>
                    <a:bodyPr/>
                    <a:lstStyle/>
                    <a:p>
                      <a:pPr algn="l" rtl="0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Países Nórdicos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s-ES" sz="1100" kern="120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138.969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s-ES" sz="1100" kern="120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128.276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s-ES" sz="1100" kern="120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2.975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s-ES" sz="1100" kern="120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82.436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s-ES" sz="1100" kern="120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-56.533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s-ES" sz="1100" kern="120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-40,68%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386074713"/>
                  </a:ext>
                </a:extLst>
              </a:tr>
              <a:tr h="373072">
                <a:tc>
                  <a:txBody>
                    <a:bodyPr/>
                    <a:lstStyle/>
                    <a:p>
                      <a:pPr algn="l" rtl="0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Reino Unido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s-ES" sz="1100" kern="120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52.343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s-ES" sz="110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56.873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s-ES" sz="1100" kern="120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569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s-ES" sz="110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48.339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s-ES" sz="1100" kern="120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-4.004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s-ES" sz="1100" kern="120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-7,65%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903924131"/>
                  </a:ext>
                </a:extLst>
              </a:tr>
              <a:tr h="373072">
                <a:tc>
                  <a:txBody>
                    <a:bodyPr/>
                    <a:lstStyle/>
                    <a:p>
                      <a:pPr algn="l" rtl="0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Otros países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s-ES" sz="1100" kern="120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35.984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s-ES" sz="1100" kern="120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35.335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s-ES" sz="1100" kern="120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6.144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s-ES" sz="1100" kern="120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28.010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s-ES" sz="110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-7.974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s-ES" sz="1100" kern="120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-22,16%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788775664"/>
                  </a:ext>
                </a:extLst>
              </a:tr>
              <a:tr h="326438"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11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Extranjeros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s-ES" sz="1100" b="1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370.534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s-ES" sz="1100" b="1" kern="120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349.693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s-ES" sz="1100" b="1" kern="120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21.345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s-ES" sz="1100" b="1" kern="120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262.853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s-ES" sz="1100" b="1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-107.681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s-ES" sz="1100" b="1" kern="120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-29,06%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49535598"/>
                  </a:ext>
                </a:extLst>
              </a:tr>
              <a:tr h="326438"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11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Nacionales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s-ES" sz="1100" b="1" kern="120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32.590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s-ES" sz="1100" b="1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37.738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s-ES" sz="1100" b="1" kern="120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10.479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s-ES" sz="1100" b="1" kern="120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31.579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s-ES" sz="1100" b="1" kern="120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-1.011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s-ES" sz="1100" b="1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-3,10%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6968919"/>
                  </a:ext>
                </a:extLst>
              </a:tr>
              <a:tr h="326438"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11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TOTAL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s-ES" sz="1100" b="1" kern="120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403.123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s-ES" sz="1100" b="1" kern="120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387.432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s-ES" sz="1100" b="1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31.824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s-ES" sz="1100" b="1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294.431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s-ES" sz="1100" b="1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-108.692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s-ES" sz="1100" b="1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-26,96%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293923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40134401"/>
      </p:ext>
    </p:extLst>
  </p:cSld>
  <p:clrMapOvr>
    <a:masterClrMapping/>
  </p:clrMapOvr>
  <p:transition spd="slow">
    <p:push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 descr="Pantalla03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5" y="0"/>
            <a:ext cx="9141969" cy="6858000"/>
          </a:xfrm>
          <a:prstGeom prst="rect">
            <a:avLst/>
          </a:prstGeom>
        </p:spPr>
      </p:pic>
      <p:sp>
        <p:nvSpPr>
          <p:cNvPr id="11267" name="CuadroTexto 3"/>
          <p:cNvSpPr txBox="1">
            <a:spLocks noChangeArrowheads="1"/>
          </p:cNvSpPr>
          <p:nvPr/>
        </p:nvSpPr>
        <p:spPr bwMode="auto">
          <a:xfrm>
            <a:off x="827584" y="4114800"/>
            <a:ext cx="7630616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es-ES_tradnl" sz="3600" dirty="0">
                <a:solidFill>
                  <a:schemeClr val="bg1"/>
                </a:solidFill>
                <a:latin typeface="Century Gothic" panose="020B0502020202020204" pitchFamily="34" charset="0"/>
              </a:rPr>
              <a:t>SECCIÓN 1</a:t>
            </a:r>
          </a:p>
          <a:p>
            <a:pPr algn="r"/>
            <a:r>
              <a:rPr lang="es-ES_tradnl" sz="4800" b="1" dirty="0">
                <a:solidFill>
                  <a:schemeClr val="bg1"/>
                </a:solidFill>
                <a:latin typeface="Century Gothic" panose="020B0502020202020204" pitchFamily="34" charset="0"/>
              </a:rPr>
              <a:t>	Pasajeros</a:t>
            </a:r>
          </a:p>
          <a:p>
            <a:endParaRPr lang="es-ES_tradnl" dirty="0"/>
          </a:p>
        </p:txBody>
      </p:sp>
      <p:sp>
        <p:nvSpPr>
          <p:cNvPr id="5" name="3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914400" y="6335619"/>
            <a:ext cx="2057400" cy="365125"/>
          </a:xfrm>
        </p:spPr>
        <p:txBody>
          <a:bodyPr/>
          <a:lstStyle/>
          <a:p>
            <a:pPr algn="l">
              <a:defRPr/>
            </a:pPr>
            <a:fld id="{F0F4937A-C186-4B21-A2E7-060B4A4FC0C9}" type="slidenum">
              <a:rPr lang="es-ES_tradnl" sz="1800" smtClean="0">
                <a:solidFill>
                  <a:schemeClr val="bg1">
                    <a:lumMod val="65000"/>
                  </a:schemeClr>
                </a:solidFill>
                <a:latin typeface="Century Gothic" panose="020B0502020202020204" pitchFamily="34" charset="0"/>
              </a:rPr>
              <a:pPr algn="l">
                <a:defRPr/>
              </a:pPr>
              <a:t>7</a:t>
            </a:fld>
            <a:r>
              <a:rPr lang="es-ES_tradnl" sz="1800" dirty="0">
                <a:solidFill>
                  <a:schemeClr val="bg1">
                    <a:lumMod val="65000"/>
                  </a:schemeClr>
                </a:solidFill>
                <a:latin typeface="Century Gothic" panose="020B0502020202020204" pitchFamily="34" charset="0"/>
              </a:rPr>
              <a:t> </a:t>
            </a:r>
          </a:p>
        </p:txBody>
      </p:sp>
      <p:cxnSp>
        <p:nvCxnSpPr>
          <p:cNvPr id="6" name="13 Conector recto">
            <a:extLst>
              <a:ext uri="{FF2B5EF4-FFF2-40B4-BE49-F238E27FC236}">
                <a16:creationId xmlns:a16="http://schemas.microsoft.com/office/drawing/2014/main" id="{AE116DF4-FF33-4898-9B0A-C04ABCF807E9}"/>
              </a:ext>
            </a:extLst>
          </p:cNvPr>
          <p:cNvCxnSpPr/>
          <p:nvPr/>
        </p:nvCxnSpPr>
        <p:spPr bwMode="auto">
          <a:xfrm>
            <a:off x="0" y="692497"/>
            <a:ext cx="6516688" cy="0"/>
          </a:xfrm>
          <a:prstGeom prst="line">
            <a:avLst/>
          </a:prstGeom>
          <a:ln>
            <a:solidFill>
              <a:srgbClr val="1795CF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9" name="5 CuadroTexto"/>
          <p:cNvSpPr txBox="1">
            <a:spLocks noChangeArrowheads="1"/>
          </p:cNvSpPr>
          <p:nvPr/>
        </p:nvSpPr>
        <p:spPr bwMode="auto">
          <a:xfrm>
            <a:off x="287523" y="5904444"/>
            <a:ext cx="8280400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" sz="1100" i="1" dirty="0">
                <a:latin typeface="Century Gothic" panose="020B0502020202020204" pitchFamily="34" charset="0"/>
              </a:rPr>
              <a:t>Fuente: ISTAC – FRONTUR.</a:t>
            </a:r>
          </a:p>
        </p:txBody>
      </p:sp>
      <p:sp>
        <p:nvSpPr>
          <p:cNvPr id="10" name="CuadroTexto 9"/>
          <p:cNvSpPr txBox="1"/>
          <p:nvPr/>
        </p:nvSpPr>
        <p:spPr>
          <a:xfrm>
            <a:off x="358416" y="138466"/>
            <a:ext cx="856895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b="1" dirty="0">
                <a:solidFill>
                  <a:srgbClr val="1795CF"/>
                </a:solidFill>
                <a:latin typeface="Century Gothic" panose="020B0502020202020204" pitchFamily="34" charset="0"/>
              </a:rPr>
              <a:t>1.2 Turistas en las Islas Canarias.  Febrero 2022.</a:t>
            </a:r>
          </a:p>
        </p:txBody>
      </p:sp>
      <p:graphicFrame>
        <p:nvGraphicFramePr>
          <p:cNvPr id="12" name="Tabla 11">
            <a:extLst>
              <a:ext uri="{FF2B5EF4-FFF2-40B4-BE49-F238E27FC236}">
                <a16:creationId xmlns:a16="http://schemas.microsoft.com/office/drawing/2014/main" id="{1B05B349-2EA4-4A71-AEFA-3CADF9995F9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944549"/>
              </p:ext>
            </p:extLst>
          </p:nvPr>
        </p:nvGraphicFramePr>
        <p:xfrm>
          <a:off x="287520" y="862063"/>
          <a:ext cx="8532954" cy="5042379"/>
        </p:xfrm>
        <a:graphic>
          <a:graphicData uri="http://schemas.openxmlformats.org/drawingml/2006/table">
            <a:tbl>
              <a:tblPr/>
              <a:tblGrid>
                <a:gridCol w="1422159">
                  <a:extLst>
                    <a:ext uri="{9D8B030D-6E8A-4147-A177-3AD203B41FA5}">
                      <a16:colId xmlns:a16="http://schemas.microsoft.com/office/drawing/2014/main" val="269229599"/>
                    </a:ext>
                  </a:extLst>
                </a:gridCol>
                <a:gridCol w="1422159">
                  <a:extLst>
                    <a:ext uri="{9D8B030D-6E8A-4147-A177-3AD203B41FA5}">
                      <a16:colId xmlns:a16="http://schemas.microsoft.com/office/drawing/2014/main" val="3346980514"/>
                    </a:ext>
                  </a:extLst>
                </a:gridCol>
                <a:gridCol w="1422159">
                  <a:extLst>
                    <a:ext uri="{9D8B030D-6E8A-4147-A177-3AD203B41FA5}">
                      <a16:colId xmlns:a16="http://schemas.microsoft.com/office/drawing/2014/main" val="1410918798"/>
                    </a:ext>
                  </a:extLst>
                </a:gridCol>
                <a:gridCol w="1422159">
                  <a:extLst>
                    <a:ext uri="{9D8B030D-6E8A-4147-A177-3AD203B41FA5}">
                      <a16:colId xmlns:a16="http://schemas.microsoft.com/office/drawing/2014/main" val="487382575"/>
                    </a:ext>
                  </a:extLst>
                </a:gridCol>
                <a:gridCol w="1422159">
                  <a:extLst>
                    <a:ext uri="{9D8B030D-6E8A-4147-A177-3AD203B41FA5}">
                      <a16:colId xmlns:a16="http://schemas.microsoft.com/office/drawing/2014/main" val="1122359136"/>
                    </a:ext>
                  </a:extLst>
                </a:gridCol>
                <a:gridCol w="1422159">
                  <a:extLst>
                    <a:ext uri="{9D8B030D-6E8A-4147-A177-3AD203B41FA5}">
                      <a16:colId xmlns:a16="http://schemas.microsoft.com/office/drawing/2014/main" val="972496631"/>
                    </a:ext>
                  </a:extLst>
                </a:gridCol>
              </a:tblGrid>
              <a:tr h="357087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200" b="1" i="0" u="none" strike="noStrike" dirty="0">
                          <a:solidFill>
                            <a:srgbClr val="1795CF"/>
                          </a:solidFill>
                          <a:effectLst/>
                          <a:latin typeface="Century Gothic" panose="020B0502020202020204" pitchFamily="34" charset="0"/>
                        </a:rPr>
                        <a:t>EXTRANJEROS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200" b="1" i="0" u="none" strike="noStrike" dirty="0">
                          <a:solidFill>
                            <a:srgbClr val="1795CF"/>
                          </a:solidFill>
                          <a:effectLst/>
                          <a:latin typeface="Century Gothic" panose="020B0502020202020204" pitchFamily="34" charset="0"/>
                        </a:rPr>
                        <a:t>Canarias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200" b="1" i="0" u="none" strike="noStrike" dirty="0">
                          <a:solidFill>
                            <a:srgbClr val="1795CF"/>
                          </a:solidFill>
                          <a:effectLst/>
                          <a:latin typeface="Century Gothic" panose="020B0502020202020204" pitchFamily="34" charset="0"/>
                        </a:rPr>
                        <a:t>Lanzarote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200" b="1" i="0" u="none" strike="noStrike" dirty="0">
                          <a:solidFill>
                            <a:srgbClr val="1795CF"/>
                          </a:solidFill>
                          <a:effectLst/>
                          <a:latin typeface="Century Gothic" panose="020B0502020202020204" pitchFamily="34" charset="0"/>
                        </a:rPr>
                        <a:t>Fuerteventura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200" b="1" i="0" u="none" strike="noStrike" dirty="0">
                          <a:solidFill>
                            <a:srgbClr val="1795CF"/>
                          </a:solidFill>
                          <a:effectLst/>
                          <a:latin typeface="Century Gothic" panose="020B0502020202020204" pitchFamily="34" charset="0"/>
                        </a:rPr>
                        <a:t>Gran Canaria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200" b="1" i="0" u="none" strike="noStrike" dirty="0">
                          <a:solidFill>
                            <a:srgbClr val="1795CF"/>
                          </a:solidFill>
                          <a:effectLst/>
                          <a:latin typeface="Century Gothic" panose="020B0502020202020204" pitchFamily="34" charset="0"/>
                        </a:rPr>
                        <a:t>Tenerife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1663348"/>
                  </a:ext>
                </a:extLst>
              </a:tr>
              <a:tr h="188844"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11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Febrero 2019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s-ES" sz="11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1.184.358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s-ES" sz="11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255.063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s-ES" sz="1100" b="0" kern="120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155.916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s-ES" sz="1100" b="0" kern="120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370.533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s-ES" sz="1100" b="0" kern="120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461.300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83086126"/>
                  </a:ext>
                </a:extLst>
              </a:tr>
              <a:tr h="188844"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Febrero 2020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s-ES" sz="1100" b="0" kern="120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1.184.249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s-ES" sz="11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199.693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s-ES" sz="11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165.527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s-ES" sz="1100" b="0" kern="120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349.693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s-ES" sz="1100" b="0" kern="120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479.020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788335"/>
                  </a:ext>
                </a:extLst>
              </a:tr>
              <a:tr h="188844"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Febrero 2021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s-ES" sz="11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80.724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s-ES" sz="11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8.766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s-ES" sz="11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13.312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s-ES" sz="1100" b="0" kern="120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21.345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s-ES" sz="1100" b="0" kern="120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45.118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90814421"/>
                  </a:ext>
                </a:extLst>
              </a:tr>
              <a:tr h="188844"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Febrero 2022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s-ES" sz="11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984.323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s-ES" sz="11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185.120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s-ES" sz="11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147.530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s-ES" sz="11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262.852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s-ES" sz="1100" b="0" kern="120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425.565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31326941"/>
                  </a:ext>
                </a:extLst>
              </a:tr>
              <a:tr h="188844"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Var. 19-22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s-ES" sz="11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-200.035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s-ES" sz="11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-69.943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s-ES" sz="11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-8.386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s-ES" sz="11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-107.681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s-ES" sz="1100" b="0" kern="120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-35.735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34803229"/>
                  </a:ext>
                </a:extLst>
              </a:tr>
              <a:tr h="213442"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Var. 19-22 (%)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s-ES" sz="11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-16,89%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s-ES" sz="11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-27,42%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s-ES" sz="11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-5,38%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s-ES" sz="11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-29,06%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s-ES" sz="11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-7,75%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20811768"/>
                  </a:ext>
                </a:extLst>
              </a:tr>
              <a:tr h="266100">
                <a:tc>
                  <a:txBody>
                    <a:bodyPr/>
                    <a:lstStyle/>
                    <a:p>
                      <a:pPr algn="l" fontAlgn="ctr"/>
                      <a:r>
                        <a:rPr lang="es-ES" sz="1100" b="0" i="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25382881"/>
                  </a:ext>
                </a:extLst>
              </a:tr>
              <a:tr h="357087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200" b="1" i="0" u="none" strike="noStrike" dirty="0">
                          <a:solidFill>
                            <a:srgbClr val="1795CF"/>
                          </a:solidFill>
                          <a:effectLst/>
                          <a:latin typeface="Century Gothic" panose="020B0502020202020204" pitchFamily="34" charset="0"/>
                        </a:rPr>
                        <a:t>NACIONALES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200" b="1" i="0" u="none" strike="noStrike" dirty="0">
                          <a:solidFill>
                            <a:srgbClr val="1795CF"/>
                          </a:solidFill>
                          <a:effectLst/>
                          <a:latin typeface="Century Gothic" panose="020B0502020202020204" pitchFamily="34" charset="0"/>
                        </a:rPr>
                        <a:t>Canarias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200" b="1" i="0" u="none" strike="noStrike" dirty="0">
                          <a:solidFill>
                            <a:srgbClr val="1795CF"/>
                          </a:solidFill>
                          <a:effectLst/>
                          <a:latin typeface="Century Gothic" panose="020B0502020202020204" pitchFamily="34" charset="0"/>
                        </a:rPr>
                        <a:t>Lanzarote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200" b="1" i="0" u="none" strike="noStrike" dirty="0">
                          <a:solidFill>
                            <a:srgbClr val="1795CF"/>
                          </a:solidFill>
                          <a:effectLst/>
                          <a:latin typeface="Century Gothic" panose="020B0502020202020204" pitchFamily="34" charset="0"/>
                        </a:rPr>
                        <a:t>Fuerteventura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200" b="1" i="0" u="none" strike="noStrike" dirty="0">
                          <a:solidFill>
                            <a:srgbClr val="1795CF"/>
                          </a:solidFill>
                          <a:effectLst/>
                          <a:latin typeface="Century Gothic" panose="020B0502020202020204" pitchFamily="34" charset="0"/>
                        </a:rPr>
                        <a:t>Gran Canaria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200" b="1" i="0" u="none" strike="noStrike" dirty="0">
                          <a:solidFill>
                            <a:srgbClr val="1795CF"/>
                          </a:solidFill>
                          <a:effectLst/>
                          <a:latin typeface="Century Gothic" panose="020B0502020202020204" pitchFamily="34" charset="0"/>
                        </a:rPr>
                        <a:t>Tenerife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0008710"/>
                  </a:ext>
                </a:extLst>
              </a:tr>
              <a:tr h="188844"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11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Febrero 2019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s-ES" sz="11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109.188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s-ES" sz="11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17.365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s-ES" sz="11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9.054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s-ES" sz="11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32.590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s-ES" sz="11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52.580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37463740"/>
                  </a:ext>
                </a:extLst>
              </a:tr>
              <a:tr h="188844"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Febrero 2020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s-ES" sz="11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112.156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s-ES" sz="11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15.361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s-ES" sz="11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10.091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s-ES" sz="11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37.738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s-ES" sz="11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49.853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59253540"/>
                  </a:ext>
                </a:extLst>
              </a:tr>
              <a:tr h="188844"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Febrero 2021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s-ES" sz="11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29.035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s-ES" sz="11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3.136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s-ES" sz="11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2.568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s-ES" sz="11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10.479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s-ES" sz="11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12.344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54586269"/>
                  </a:ext>
                </a:extLst>
              </a:tr>
              <a:tr h="188844"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Febrero 2022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s-ES" sz="11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105.944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s-ES" sz="11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18.661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s-ES" sz="11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8.238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s-ES" sz="11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31.579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s-ES" sz="11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47.073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64113751"/>
                  </a:ext>
                </a:extLst>
              </a:tr>
              <a:tr h="188844"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Var. 19-22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s-ES" sz="11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-3.244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s-ES" sz="11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1.296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s-ES" sz="11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-816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s-ES" sz="11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-1.011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s-ES" sz="11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-5.507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47358815"/>
                  </a:ext>
                </a:extLst>
              </a:tr>
              <a:tr h="196408"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Var. 19-22 (%)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s-ES" sz="11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-2,97%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s-ES" sz="11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7,46%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s-ES" sz="1100" b="0" kern="120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-9,01%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s-ES" sz="11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-3,10%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s-ES" sz="11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-10,47%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72195132"/>
                  </a:ext>
                </a:extLst>
              </a:tr>
              <a:tr h="266100">
                <a:tc>
                  <a:txBody>
                    <a:bodyPr/>
                    <a:lstStyle/>
                    <a:p>
                      <a:pPr algn="l" fontAlgn="ctr"/>
                      <a:r>
                        <a:rPr lang="es-ES" sz="1100" b="0" i="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65206390"/>
                  </a:ext>
                </a:extLst>
              </a:tr>
              <a:tr h="357087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200" b="1" i="0" u="none" strike="noStrike" dirty="0">
                          <a:solidFill>
                            <a:srgbClr val="1795CF"/>
                          </a:solidFill>
                          <a:effectLst/>
                          <a:latin typeface="Century Gothic" panose="020B0502020202020204" pitchFamily="34" charset="0"/>
                        </a:rPr>
                        <a:t>TOTAL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200" b="1" i="0" u="none" strike="noStrike" dirty="0">
                          <a:solidFill>
                            <a:srgbClr val="1795CF"/>
                          </a:solidFill>
                          <a:effectLst/>
                          <a:latin typeface="Century Gothic" panose="020B0502020202020204" pitchFamily="34" charset="0"/>
                        </a:rPr>
                        <a:t>Canarias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200" b="1" i="0" u="none" strike="noStrike" dirty="0">
                          <a:solidFill>
                            <a:srgbClr val="1795CF"/>
                          </a:solidFill>
                          <a:effectLst/>
                          <a:latin typeface="Century Gothic" panose="020B0502020202020204" pitchFamily="34" charset="0"/>
                        </a:rPr>
                        <a:t>Lanzarote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200" b="1" i="0" u="none" strike="noStrike" dirty="0">
                          <a:solidFill>
                            <a:srgbClr val="1795CF"/>
                          </a:solidFill>
                          <a:effectLst/>
                          <a:latin typeface="Century Gothic" panose="020B0502020202020204" pitchFamily="34" charset="0"/>
                        </a:rPr>
                        <a:t>Fuerteventura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200" b="1" i="0" u="none" strike="noStrike" dirty="0">
                          <a:solidFill>
                            <a:srgbClr val="1795CF"/>
                          </a:solidFill>
                          <a:effectLst/>
                          <a:latin typeface="Century Gothic" panose="020B0502020202020204" pitchFamily="34" charset="0"/>
                        </a:rPr>
                        <a:t>Gran Canaria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200" b="1" i="0" u="none" strike="noStrike" dirty="0">
                          <a:solidFill>
                            <a:srgbClr val="1795CF"/>
                          </a:solidFill>
                          <a:effectLst/>
                          <a:latin typeface="Century Gothic" panose="020B0502020202020204" pitchFamily="34" charset="0"/>
                        </a:rPr>
                        <a:t>Tenerife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3640661"/>
                  </a:ext>
                </a:extLst>
              </a:tr>
              <a:tr h="188844"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11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Febrero 2019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s-ES" sz="11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1.293.546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s-ES" sz="11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272.428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s-ES" sz="11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164.970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s-ES" sz="11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403.123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s-ES" sz="11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513.880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36268477"/>
                  </a:ext>
                </a:extLst>
              </a:tr>
              <a:tr h="188844"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Febrero 2020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s-ES" sz="1100" b="0" kern="120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1.296.405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s-ES" sz="11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215.054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s-ES" sz="11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175.618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s-ES" sz="11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387.432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s-ES" sz="11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528.873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22053818"/>
                  </a:ext>
                </a:extLst>
              </a:tr>
              <a:tr h="188844"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Febrero 2021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s-ES" sz="11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109.759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s-ES" sz="11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11.903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s-ES" sz="11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15.880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s-ES" sz="11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31.824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s-ES" sz="11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57.462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53715382"/>
                  </a:ext>
                </a:extLst>
              </a:tr>
              <a:tr h="188844"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Febrero 2022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s-ES" sz="11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1.090.267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s-ES" sz="11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203.781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s-ES" sz="11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155.768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s-ES" sz="11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294.431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s-ES" sz="11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472.638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80284348"/>
                  </a:ext>
                </a:extLst>
              </a:tr>
              <a:tr h="188844"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Var. 19-22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s-ES" sz="11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-203.279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s-ES" sz="11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-68.647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s-ES" sz="11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-9.202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s-ES" sz="11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-108.692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s-ES" sz="11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-41.242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48283035"/>
                  </a:ext>
                </a:extLst>
              </a:tr>
              <a:tr h="196408"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Var. 19-22 (%)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s-ES" sz="11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-15,71%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s-ES" sz="11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-25,20%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s-ES" sz="1100" b="0" kern="120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-5,58%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s-ES" sz="11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-26,96%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s-ES" sz="11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-8,03%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8849599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37287507"/>
      </p:ext>
    </p:extLst>
  </p:cSld>
  <p:clrMapOvr>
    <a:masterClrMapping/>
  </p:clrMapOvr>
  <p:transition spd="slow">
    <p:push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 descr="Pantalla03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5" y="0"/>
            <a:ext cx="9141969" cy="6858000"/>
          </a:xfrm>
          <a:prstGeom prst="rect">
            <a:avLst/>
          </a:prstGeom>
        </p:spPr>
      </p:pic>
      <p:sp>
        <p:nvSpPr>
          <p:cNvPr id="11267" name="CuadroTexto 3"/>
          <p:cNvSpPr txBox="1">
            <a:spLocks noChangeArrowheads="1"/>
          </p:cNvSpPr>
          <p:nvPr/>
        </p:nvSpPr>
        <p:spPr bwMode="auto">
          <a:xfrm>
            <a:off x="827584" y="4114800"/>
            <a:ext cx="7630616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es-ES_tradnl" sz="3600" dirty="0">
                <a:solidFill>
                  <a:schemeClr val="bg1"/>
                </a:solidFill>
                <a:latin typeface="Century Gothic" panose="020B0502020202020204" pitchFamily="34" charset="0"/>
              </a:rPr>
              <a:t>SECCIÓN 1</a:t>
            </a:r>
          </a:p>
          <a:p>
            <a:pPr algn="r"/>
            <a:r>
              <a:rPr lang="es-ES_tradnl" sz="4800" b="1" dirty="0">
                <a:solidFill>
                  <a:schemeClr val="bg1"/>
                </a:solidFill>
                <a:latin typeface="Century Gothic" panose="020B0502020202020204" pitchFamily="34" charset="0"/>
              </a:rPr>
              <a:t>	Pasajeros</a:t>
            </a:r>
          </a:p>
          <a:p>
            <a:endParaRPr lang="es-ES_tradnl" dirty="0"/>
          </a:p>
        </p:txBody>
      </p:sp>
      <p:sp>
        <p:nvSpPr>
          <p:cNvPr id="5" name="3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914400" y="6335619"/>
            <a:ext cx="2057400" cy="365125"/>
          </a:xfrm>
        </p:spPr>
        <p:txBody>
          <a:bodyPr/>
          <a:lstStyle/>
          <a:p>
            <a:pPr algn="l">
              <a:defRPr/>
            </a:pPr>
            <a:fld id="{F0F4937A-C186-4B21-A2E7-060B4A4FC0C9}" type="slidenum">
              <a:rPr lang="es-ES_tradnl" sz="1800" smtClean="0">
                <a:solidFill>
                  <a:schemeClr val="bg1">
                    <a:lumMod val="65000"/>
                  </a:schemeClr>
                </a:solidFill>
                <a:latin typeface="Century Gothic" panose="020B0502020202020204" pitchFamily="34" charset="0"/>
              </a:rPr>
              <a:pPr algn="l">
                <a:defRPr/>
              </a:pPr>
              <a:t>8</a:t>
            </a:fld>
            <a:r>
              <a:rPr lang="es-ES_tradnl" sz="1800" dirty="0">
                <a:solidFill>
                  <a:schemeClr val="bg1">
                    <a:lumMod val="65000"/>
                  </a:schemeClr>
                </a:solidFill>
                <a:latin typeface="Century Gothic" panose="020B0502020202020204" pitchFamily="34" charset="0"/>
              </a:rPr>
              <a:t> </a:t>
            </a:r>
          </a:p>
        </p:txBody>
      </p:sp>
      <p:cxnSp>
        <p:nvCxnSpPr>
          <p:cNvPr id="6" name="13 Conector recto">
            <a:extLst>
              <a:ext uri="{FF2B5EF4-FFF2-40B4-BE49-F238E27FC236}">
                <a16:creationId xmlns:a16="http://schemas.microsoft.com/office/drawing/2014/main" id="{AE116DF4-FF33-4898-9B0A-C04ABCF807E9}"/>
              </a:ext>
            </a:extLst>
          </p:cNvPr>
          <p:cNvCxnSpPr/>
          <p:nvPr/>
        </p:nvCxnSpPr>
        <p:spPr bwMode="auto">
          <a:xfrm>
            <a:off x="0" y="692497"/>
            <a:ext cx="6516688" cy="0"/>
          </a:xfrm>
          <a:prstGeom prst="line">
            <a:avLst/>
          </a:prstGeom>
          <a:ln>
            <a:solidFill>
              <a:srgbClr val="1795CF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9" name="5 CuadroTexto"/>
          <p:cNvSpPr txBox="1">
            <a:spLocks noChangeArrowheads="1"/>
          </p:cNvSpPr>
          <p:nvPr/>
        </p:nvSpPr>
        <p:spPr bwMode="auto">
          <a:xfrm>
            <a:off x="287523" y="5904444"/>
            <a:ext cx="8280400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" sz="1100" i="1" dirty="0">
                <a:latin typeface="Century Gothic" panose="020B0502020202020204" pitchFamily="34" charset="0"/>
              </a:rPr>
              <a:t>Fuente: INE – FRONTUR. Los datos pueden diferir de los publicados por el ISTAC debido a diferencias metodológicas. </a:t>
            </a:r>
          </a:p>
        </p:txBody>
      </p:sp>
      <p:sp>
        <p:nvSpPr>
          <p:cNvPr id="10" name="CuadroTexto 9"/>
          <p:cNvSpPr txBox="1"/>
          <p:nvPr/>
        </p:nvSpPr>
        <p:spPr>
          <a:xfrm>
            <a:off x="358416" y="138466"/>
            <a:ext cx="856895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b="1" dirty="0">
                <a:solidFill>
                  <a:srgbClr val="1795CF"/>
                </a:solidFill>
                <a:latin typeface="Century Gothic" panose="020B0502020202020204" pitchFamily="34" charset="0"/>
              </a:rPr>
              <a:t>1.4 Turistas extranjeros en España. Febrero 2022. </a:t>
            </a:r>
          </a:p>
        </p:txBody>
      </p:sp>
      <p:graphicFrame>
        <p:nvGraphicFramePr>
          <p:cNvPr id="11" name="7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9596793"/>
              </p:ext>
            </p:extLst>
          </p:nvPr>
        </p:nvGraphicFramePr>
        <p:xfrm>
          <a:off x="287523" y="846419"/>
          <a:ext cx="8388933" cy="494497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59323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2533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703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45935">
                <a:tc>
                  <a:txBody>
                    <a:bodyPr/>
                    <a:lstStyle/>
                    <a:p>
                      <a:pPr algn="ctr"/>
                      <a:r>
                        <a:rPr lang="es-ES" sz="1200" b="1" dirty="0">
                          <a:solidFill>
                            <a:srgbClr val="1795CF"/>
                          </a:solidFill>
                          <a:latin typeface="Century Gothic" panose="020B0502020202020204" pitchFamily="34" charset="0"/>
                        </a:rPr>
                        <a:t>COMUNIDAD AUTÓNOMA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1" kern="1200" dirty="0">
                          <a:solidFill>
                            <a:srgbClr val="1795CF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Febrero</a:t>
                      </a:r>
                      <a:r>
                        <a:rPr lang="es-ES" sz="1200" b="1" kern="1200" baseline="0" dirty="0">
                          <a:solidFill>
                            <a:srgbClr val="1795CF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 2022</a:t>
                      </a:r>
                      <a:endParaRPr lang="es-ES" sz="1200" b="1" dirty="0">
                        <a:solidFill>
                          <a:srgbClr val="1795CF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1" dirty="0">
                          <a:solidFill>
                            <a:srgbClr val="1795CF"/>
                          </a:solidFill>
                          <a:latin typeface="Century Gothic" panose="020B0502020202020204" pitchFamily="34" charset="0"/>
                        </a:rPr>
                        <a:t>Var.</a:t>
                      </a:r>
                      <a:r>
                        <a:rPr lang="es-ES" sz="1200" b="1" baseline="0" dirty="0">
                          <a:solidFill>
                            <a:srgbClr val="1795CF"/>
                          </a:solidFill>
                          <a:latin typeface="Century Gothic" panose="020B0502020202020204" pitchFamily="34" charset="0"/>
                        </a:rPr>
                        <a:t> 19-22 (%)</a:t>
                      </a:r>
                      <a:endParaRPr lang="es-ES" sz="1200" b="1" dirty="0">
                        <a:solidFill>
                          <a:srgbClr val="1795CF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9902">
                <a:tc>
                  <a:txBody>
                    <a:bodyPr/>
                    <a:lstStyle/>
                    <a:p>
                      <a:pPr algn="l"/>
                      <a:r>
                        <a:rPr lang="es-ES" sz="1100" b="1" dirty="0">
                          <a:latin typeface="Century Gothic" panose="020B0502020202020204" pitchFamily="34" charset="0"/>
                        </a:rPr>
                        <a:t>TOTAL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ES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3.156.809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ES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-27,94%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9902">
                <a:tc>
                  <a:txBody>
                    <a:bodyPr/>
                    <a:lstStyle/>
                    <a:p>
                      <a:r>
                        <a:rPr lang="es-ES" sz="1100" dirty="0">
                          <a:latin typeface="Century Gothic" panose="020B0502020202020204" pitchFamily="34" charset="0"/>
                        </a:rPr>
                        <a:t>Andalucía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ES" sz="1100" b="0" i="0" u="none" strike="noStrike" kern="120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425.307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-32,17%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9902">
                <a:tc>
                  <a:txBody>
                    <a:bodyPr/>
                    <a:lstStyle/>
                    <a:p>
                      <a:r>
                        <a:rPr lang="es-ES" sz="1100" dirty="0">
                          <a:latin typeface="Century Gothic" panose="020B0502020202020204" pitchFamily="34" charset="0"/>
                        </a:rPr>
                        <a:t>Baleares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149.626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-18,84%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9902">
                <a:tc>
                  <a:txBody>
                    <a:bodyPr/>
                    <a:lstStyle/>
                    <a:p>
                      <a:r>
                        <a:rPr lang="es-ES" sz="1100" dirty="0">
                          <a:latin typeface="Century Gothic" panose="020B0502020202020204" pitchFamily="34" charset="0"/>
                        </a:rPr>
                        <a:t>Canarias 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ES" sz="1100" b="0" i="0" u="none" strike="noStrike" kern="120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968.004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ES" sz="1100" b="0" i="0" u="none" strike="noStrike" kern="120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-17,94%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59902">
                <a:tc>
                  <a:txBody>
                    <a:bodyPr/>
                    <a:lstStyle/>
                    <a:p>
                      <a:pPr marL="0" algn="l" defTabSz="457200" rtl="0" eaLnBrk="1" latinLnBrk="0" hangingPunct="1"/>
                      <a:r>
                        <a:rPr lang="es-ES" sz="1100" kern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Cataluña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619.390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-39,88%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59902">
                <a:tc>
                  <a:txBody>
                    <a:bodyPr/>
                    <a:lstStyle/>
                    <a:p>
                      <a:pPr marL="0" algn="l" defTabSz="457200" rtl="0" eaLnBrk="1" latinLnBrk="0" hangingPunct="1"/>
                      <a:r>
                        <a:rPr lang="es-ES" sz="1100" kern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Comunidad Valenciana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393.280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-14,38%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59902">
                <a:tc>
                  <a:txBody>
                    <a:bodyPr/>
                    <a:lstStyle/>
                    <a:p>
                      <a:pPr marL="0" algn="l" defTabSz="457200" rtl="0" eaLnBrk="1" latinLnBrk="0" hangingPunct="1"/>
                      <a:r>
                        <a:rPr lang="es-ES" sz="1100" kern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Comunidad de Madrid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282.713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-43,37%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59902">
                <a:tc>
                  <a:txBody>
                    <a:bodyPr/>
                    <a:lstStyle/>
                    <a:p>
                      <a:pPr marL="0" algn="l" defTabSz="457200" rtl="0" eaLnBrk="1" latinLnBrk="0" hangingPunct="1"/>
                      <a:r>
                        <a:rPr lang="es-ES" sz="1100" kern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Resto de CCAA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318.489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-20,51%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45935">
                <a:tc>
                  <a:txBody>
                    <a:bodyPr/>
                    <a:lstStyle/>
                    <a:p>
                      <a:pPr marL="0" algn="ctr" defTabSz="457200" rtl="0" eaLnBrk="1" latinLnBrk="0" hangingPunct="1"/>
                      <a:r>
                        <a:rPr lang="es-ES" sz="1200" b="1" kern="1200" dirty="0">
                          <a:solidFill>
                            <a:srgbClr val="1795CF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PAÍS</a:t>
                      </a:r>
                      <a:r>
                        <a:rPr lang="es-ES" sz="1200" b="1" kern="1200" baseline="0" dirty="0">
                          <a:solidFill>
                            <a:srgbClr val="1795CF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 DE ORIGEN</a:t>
                      </a:r>
                      <a:endParaRPr lang="es-ES" sz="1200" b="1" kern="1200" dirty="0">
                        <a:solidFill>
                          <a:srgbClr val="1795CF"/>
                        </a:solidFill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1" kern="1200" dirty="0">
                          <a:solidFill>
                            <a:srgbClr val="1795CF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Febrero 2022</a:t>
                      </a:r>
                      <a:endParaRPr lang="es-ES" sz="1200" b="1" dirty="0">
                        <a:solidFill>
                          <a:srgbClr val="1795CF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1" dirty="0">
                          <a:solidFill>
                            <a:srgbClr val="1795CF"/>
                          </a:solidFill>
                          <a:latin typeface="Century Gothic" panose="020B0502020202020204" pitchFamily="34" charset="0"/>
                        </a:rPr>
                        <a:t>Var.</a:t>
                      </a:r>
                      <a:r>
                        <a:rPr lang="es-ES" sz="1200" b="1" baseline="0" dirty="0">
                          <a:solidFill>
                            <a:srgbClr val="1795CF"/>
                          </a:solidFill>
                          <a:latin typeface="Century Gothic" panose="020B0502020202020204" pitchFamily="34" charset="0"/>
                        </a:rPr>
                        <a:t> 19-22 (%)</a:t>
                      </a:r>
                      <a:endParaRPr lang="es-ES" sz="1200" b="1" dirty="0">
                        <a:solidFill>
                          <a:srgbClr val="1795CF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54360">
                <a:tc>
                  <a:txBody>
                    <a:bodyPr/>
                    <a:lstStyle/>
                    <a:p>
                      <a:pPr algn="l" fontAlgn="ctr"/>
                      <a:r>
                        <a:rPr lang="es-ES" sz="1100" kern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  Alemania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389.741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-28,89%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54360">
                <a:tc>
                  <a:txBody>
                    <a:bodyPr/>
                    <a:lstStyle/>
                    <a:p>
                      <a:pPr algn="l" fontAlgn="ctr"/>
                      <a:r>
                        <a:rPr lang="es-ES" sz="1100" kern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  Francia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514.977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-9,15%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54360">
                <a:tc>
                  <a:txBody>
                    <a:bodyPr/>
                    <a:lstStyle/>
                    <a:p>
                      <a:pPr algn="l" fontAlgn="ctr"/>
                      <a:r>
                        <a:rPr lang="es-ES" sz="1100" kern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  Irlanda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79.964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-11,70%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47729">
                <a:tc>
                  <a:txBody>
                    <a:bodyPr/>
                    <a:lstStyle/>
                    <a:p>
                      <a:pPr algn="l" fontAlgn="ctr"/>
                      <a:r>
                        <a:rPr lang="es-ES" sz="1100" kern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  Italia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ES" sz="1100" b="0" i="0" u="none" strike="noStrike" kern="120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166.078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-37,07%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54360">
                <a:tc>
                  <a:txBody>
                    <a:bodyPr/>
                    <a:lstStyle/>
                    <a:p>
                      <a:pPr algn="l" fontAlgn="ctr"/>
                      <a:r>
                        <a:rPr lang="es-ES" sz="1100" kern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  Países Bajos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180.493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6,98%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54360">
                <a:tc>
                  <a:txBody>
                    <a:bodyPr/>
                    <a:lstStyle/>
                    <a:p>
                      <a:pPr algn="l" fontAlgn="ctr"/>
                      <a:r>
                        <a:rPr lang="es-ES" sz="1100" kern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  Países Nórdicos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248.916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-36,66%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54360">
                <a:tc>
                  <a:txBody>
                    <a:bodyPr/>
                    <a:lstStyle/>
                    <a:p>
                      <a:pPr algn="l" fontAlgn="ctr"/>
                      <a:r>
                        <a:rPr lang="es-ES" sz="1100" kern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  Reino Unido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578.568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-34,67%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62921853"/>
      </p:ext>
    </p:extLst>
  </p:cSld>
  <p:clrMapOvr>
    <a:masterClrMapping/>
  </p:clrMapOvr>
  <p:transition spd="slow">
    <p:push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 descr="Pantalla03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5" y="0"/>
            <a:ext cx="9141969" cy="6858000"/>
          </a:xfrm>
          <a:prstGeom prst="rect">
            <a:avLst/>
          </a:prstGeom>
        </p:spPr>
      </p:pic>
      <p:sp>
        <p:nvSpPr>
          <p:cNvPr id="11267" name="CuadroTexto 3"/>
          <p:cNvSpPr txBox="1">
            <a:spLocks noChangeArrowheads="1"/>
          </p:cNvSpPr>
          <p:nvPr/>
        </p:nvSpPr>
        <p:spPr bwMode="auto">
          <a:xfrm>
            <a:off x="827584" y="4114800"/>
            <a:ext cx="7630616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es-ES_tradnl" sz="3600" dirty="0">
                <a:solidFill>
                  <a:schemeClr val="bg1"/>
                </a:solidFill>
                <a:latin typeface="Century Gothic" panose="020B0502020202020204" pitchFamily="34" charset="0"/>
              </a:rPr>
              <a:t>SECCIÓN 1</a:t>
            </a:r>
          </a:p>
          <a:p>
            <a:pPr algn="r"/>
            <a:r>
              <a:rPr lang="es-ES_tradnl" sz="4800" b="1" dirty="0">
                <a:solidFill>
                  <a:schemeClr val="bg1"/>
                </a:solidFill>
                <a:latin typeface="Century Gothic" panose="020B0502020202020204" pitchFamily="34" charset="0"/>
              </a:rPr>
              <a:t>	Pasajeros</a:t>
            </a:r>
          </a:p>
          <a:p>
            <a:endParaRPr lang="es-ES_tradnl" dirty="0"/>
          </a:p>
        </p:txBody>
      </p:sp>
      <p:sp>
        <p:nvSpPr>
          <p:cNvPr id="5" name="3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7584" y="6357887"/>
            <a:ext cx="2057400" cy="365125"/>
          </a:xfrm>
        </p:spPr>
        <p:txBody>
          <a:bodyPr/>
          <a:lstStyle/>
          <a:p>
            <a:pPr algn="l">
              <a:defRPr/>
            </a:pPr>
            <a:fld id="{F0F4937A-C186-4B21-A2E7-060B4A4FC0C9}" type="slidenum">
              <a:rPr lang="es-ES_tradnl" sz="1800" smtClean="0">
                <a:solidFill>
                  <a:schemeClr val="bg1">
                    <a:lumMod val="65000"/>
                  </a:schemeClr>
                </a:solidFill>
                <a:latin typeface="Century Gothic" panose="020B0502020202020204" pitchFamily="34" charset="0"/>
              </a:rPr>
              <a:pPr algn="l">
                <a:defRPr/>
              </a:pPr>
              <a:t>9</a:t>
            </a:fld>
            <a:r>
              <a:rPr lang="es-ES_tradnl" sz="1800" dirty="0">
                <a:solidFill>
                  <a:schemeClr val="bg1">
                    <a:lumMod val="65000"/>
                  </a:schemeClr>
                </a:solidFill>
                <a:latin typeface="Century Gothic" panose="020B0502020202020204" pitchFamily="34" charset="0"/>
              </a:rPr>
              <a:t> </a:t>
            </a:r>
          </a:p>
        </p:txBody>
      </p:sp>
      <p:cxnSp>
        <p:nvCxnSpPr>
          <p:cNvPr id="6" name="13 Conector recto">
            <a:extLst>
              <a:ext uri="{FF2B5EF4-FFF2-40B4-BE49-F238E27FC236}">
                <a16:creationId xmlns:a16="http://schemas.microsoft.com/office/drawing/2014/main" id="{AE116DF4-FF33-4898-9B0A-C04ABCF807E9}"/>
              </a:ext>
            </a:extLst>
          </p:cNvPr>
          <p:cNvCxnSpPr/>
          <p:nvPr/>
        </p:nvCxnSpPr>
        <p:spPr bwMode="auto">
          <a:xfrm>
            <a:off x="0" y="692497"/>
            <a:ext cx="6516688" cy="0"/>
          </a:xfrm>
          <a:prstGeom prst="line">
            <a:avLst/>
          </a:prstGeom>
          <a:ln>
            <a:solidFill>
              <a:srgbClr val="1795CF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7" name="CuadroTexto 6"/>
          <p:cNvSpPr txBox="1"/>
          <p:nvPr/>
        </p:nvSpPr>
        <p:spPr>
          <a:xfrm>
            <a:off x="287523" y="4538"/>
            <a:ext cx="856895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b="1" dirty="0">
                <a:solidFill>
                  <a:srgbClr val="1795CF"/>
                </a:solidFill>
                <a:latin typeface="Century Gothic" panose="020B0502020202020204" pitchFamily="34" charset="0"/>
              </a:rPr>
              <a:t>1.5 Pasajeros extranjeros llegados a Gran Canaria.</a:t>
            </a:r>
          </a:p>
          <a:p>
            <a:r>
              <a:rPr lang="es-ES" sz="2000" b="1" dirty="0">
                <a:solidFill>
                  <a:srgbClr val="1795CF"/>
                </a:solidFill>
                <a:latin typeface="Century Gothic" panose="020B0502020202020204" pitchFamily="34" charset="0"/>
              </a:rPr>
              <a:t>Febrero 2022. </a:t>
            </a:r>
          </a:p>
        </p:txBody>
      </p:sp>
      <p:sp>
        <p:nvSpPr>
          <p:cNvPr id="9" name="5 CuadroTexto"/>
          <p:cNvSpPr txBox="1">
            <a:spLocks noChangeArrowheads="1"/>
          </p:cNvSpPr>
          <p:nvPr/>
        </p:nvSpPr>
        <p:spPr bwMode="auto">
          <a:xfrm>
            <a:off x="287523" y="5904444"/>
            <a:ext cx="8280400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" sz="1100" i="1" dirty="0">
                <a:latin typeface="Century Gothic" panose="020B0502020202020204" pitchFamily="34" charset="0"/>
              </a:rPr>
              <a:t>Fuente: AENA.</a:t>
            </a:r>
          </a:p>
        </p:txBody>
      </p:sp>
      <p:graphicFrame>
        <p:nvGraphicFramePr>
          <p:cNvPr id="11" name="6 Tabla">
            <a:extLst>
              <a:ext uri="{FF2B5EF4-FFF2-40B4-BE49-F238E27FC236}">
                <a16:creationId xmlns:a16="http://schemas.microsoft.com/office/drawing/2014/main" id="{C9B95CA0-FA47-41D7-A096-7E8BA2B7E5D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2871356"/>
              </p:ext>
            </p:extLst>
          </p:nvPr>
        </p:nvGraphicFramePr>
        <p:xfrm>
          <a:off x="287523" y="793750"/>
          <a:ext cx="8568952" cy="515553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1508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849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1120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9434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926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4139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9262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7650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60221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436590">
                <a:tc>
                  <a:txBody>
                    <a:bodyPr/>
                    <a:lstStyle/>
                    <a:p>
                      <a:pPr algn="ctr"/>
                      <a:r>
                        <a:rPr lang="es-ES" sz="1100" b="1" dirty="0">
                          <a:solidFill>
                            <a:srgbClr val="1795CF"/>
                          </a:solidFill>
                          <a:latin typeface="Century Gothic" panose="020B0502020202020204" pitchFamily="34" charset="0"/>
                        </a:rPr>
                        <a:t>PAÍS DE ORIGEN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100" b="1" dirty="0">
                          <a:solidFill>
                            <a:srgbClr val="1795CF"/>
                          </a:solidFill>
                          <a:latin typeface="Century Gothic" panose="020B0502020202020204" pitchFamily="34" charset="0"/>
                        </a:rPr>
                        <a:t>2019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100" b="1" dirty="0">
                          <a:solidFill>
                            <a:srgbClr val="1795CF"/>
                          </a:solidFill>
                          <a:latin typeface="Century Gothic" panose="020B0502020202020204" pitchFamily="34" charset="0"/>
                        </a:rPr>
                        <a:t>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100" b="1" kern="1200" dirty="0">
                          <a:solidFill>
                            <a:srgbClr val="1795CF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Var. 19-22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100" b="1" kern="1200" dirty="0">
                          <a:solidFill>
                            <a:srgbClr val="1795CF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Var. (%)</a:t>
                      </a:r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100" b="1" kern="1200" dirty="0">
                          <a:solidFill>
                            <a:srgbClr val="1795CF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19-22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100" b="1" dirty="0">
                          <a:solidFill>
                            <a:srgbClr val="1795CF"/>
                          </a:solidFill>
                          <a:latin typeface="Century Gothic" panose="020B0502020202020204" pitchFamily="34" charset="0"/>
                        </a:rPr>
                        <a:t>AC.2019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100" b="1" dirty="0">
                          <a:solidFill>
                            <a:srgbClr val="1795CF"/>
                          </a:solidFill>
                          <a:latin typeface="Century Gothic" panose="020B0502020202020204" pitchFamily="34" charset="0"/>
                        </a:rPr>
                        <a:t>AC.2022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100" b="1" dirty="0">
                          <a:solidFill>
                            <a:srgbClr val="1795CF"/>
                          </a:solidFill>
                          <a:latin typeface="Century Gothic" panose="020B0502020202020204" pitchFamily="34" charset="0"/>
                        </a:rPr>
                        <a:t>Var.AC. 19-22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100" b="1" dirty="0">
                          <a:solidFill>
                            <a:srgbClr val="1795CF"/>
                          </a:solidFill>
                          <a:latin typeface="Century Gothic" panose="020B0502020202020204" pitchFamily="34" charset="0"/>
                        </a:rPr>
                        <a:t>Var. (%) AC.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5947"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ALEMANIA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ES" sz="11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92.775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ES" sz="11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56.900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ES" sz="11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-35.875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ES" sz="1100" b="0" i="0" u="none" strike="noStrike" kern="120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-38,67%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ES" sz="11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188.511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ES" sz="11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113.957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ES" sz="11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-74.554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ES" sz="1100" b="0" i="0" u="none" strike="noStrike" kern="120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-39,55%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5947"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REINO UNIDO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ES" sz="1100" b="0" i="0" u="none" strike="noStrike" kern="120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59.608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ES" sz="11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52.211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ES" sz="1100" b="0" i="0" u="none" strike="noStrike" kern="120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-7.397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ES" sz="1100" b="0" i="0" u="none" strike="noStrike" kern="120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-12,41%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ES" sz="11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112.553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ES" sz="11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81.236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ES" sz="11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-31.317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ES" sz="1100" b="0" i="0" u="none" strike="noStrike" kern="120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-27,82%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5947"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NORUEGA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ES" sz="11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43.966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ES" sz="11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27.649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ES" sz="11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-16.317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ES" sz="1100" b="0" i="0" u="none" strike="noStrike" kern="120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-37,11%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ES" sz="11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88.501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ES" sz="11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53.214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ES" sz="11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-35.287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ES" sz="1100" b="0" i="0" u="none" strike="noStrike" kern="120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-39,87%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35947"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SUECIA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ES" sz="1100" b="0" i="0" u="none" strike="noStrike" kern="120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42.684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ES" sz="11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22.683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ES" sz="1100" b="0" i="0" u="none" strike="noStrike" kern="120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-20.001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ES" sz="1100" b="0" i="0" u="none" strike="noStrike" kern="120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-46,86%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ES" sz="11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88.330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ES" sz="11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47.491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ES" sz="11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-40.839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ES" sz="1100" b="0" i="0" u="none" strike="noStrike" kern="120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-46,23%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35947"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 kern="120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DINAMARCA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ES" sz="11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20.611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ES" sz="11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22.311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ES" sz="1100" b="0" i="0" u="none" strike="noStrike" kern="120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1.700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ES" sz="1100" b="0" i="0" u="none" strike="noStrike" kern="120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8,25%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ES" sz="11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43.540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ES" sz="11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43.988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ES" sz="11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448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ES" sz="1100" b="0" i="0" u="none" strike="noStrike" kern="120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1,03%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35947"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 kern="120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HOLANDA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ES" sz="1100" b="0" i="0" u="none" strike="noStrike" kern="120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15.939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ES" sz="11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20.539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ES" sz="11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4.600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ES" sz="11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28,86%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ES" sz="11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32.321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ES" sz="11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39.706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ES" sz="11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7.385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ES" sz="1100" b="0" i="0" u="none" strike="noStrike" kern="120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22,85%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35947"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FINLANDIA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ES" sz="11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23.902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ES" sz="11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11.928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ES" sz="1100" b="0" i="0" u="none" strike="noStrike" kern="120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-11.974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ES" sz="11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-50,10%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ES" sz="11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47.201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ES" sz="11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24.152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ES" sz="11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-23.049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ES" sz="1100" b="0" i="0" u="none" strike="noStrike" kern="120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-48,83%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35947"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ITALIA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ES" sz="1100" b="0" i="0" u="none" strike="noStrike" kern="120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9.121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ES" sz="11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7.637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ES" sz="11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-1.484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ES" sz="1100" b="0" i="0" u="none" strike="noStrike" kern="120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-16,27%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ES" sz="11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19.322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ES" sz="11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14.898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ES" sz="11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-4.424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ES" sz="1100" b="0" i="0" u="none" strike="noStrike" kern="120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-22,90%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35947"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 kern="120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BELGICA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ES" sz="11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6.555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ES" sz="11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7.528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ES" sz="1100" b="0" i="0" u="none" strike="noStrike" kern="120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973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ES" sz="11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14,84%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ES" sz="11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13.281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ES" sz="11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14.970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ES" sz="11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1.689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ES" sz="1100" b="0" i="0" u="none" strike="noStrike" kern="120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12,72%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35947"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SUIZA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ES" sz="1100" b="0" i="0" u="none" strike="noStrike" kern="120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8.718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ES" sz="11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6.627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ES" sz="11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-2.091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ES" sz="1100" b="0" i="0" u="none" strike="noStrike" kern="120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-23,98%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ES" sz="11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17.461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ES" sz="11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11.284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ES" sz="11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-6.177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ES" sz="1100" b="0" i="0" u="none" strike="noStrike" kern="120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-35,38%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35947"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IRLANDA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ES" sz="11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6.087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ES" sz="11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6.602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ES" sz="1100" b="0" i="0" u="none" strike="noStrike" kern="120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515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ES" sz="11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8,46%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ES" sz="11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13.021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ES" sz="11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12.111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ES" sz="11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-910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ES" sz="1100" b="0" i="0" u="none" strike="noStrike" kern="120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-6,99%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35947"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 kern="120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FRANCIA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ES" sz="11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3.821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ES" sz="11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5.449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ES" sz="1100" b="0" i="0" u="none" strike="noStrike" kern="120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1.628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ES" sz="11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42,61%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ES" sz="11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6.912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ES" sz="11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9.696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ES" sz="11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2.784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ES" sz="1100" b="0" i="0" u="none" strike="noStrike" kern="120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40,28%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35947"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AUSTRIA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ES" sz="11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4.216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ES" sz="11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4.085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ES" sz="1100" b="0" i="0" u="none" strike="noStrike" kern="120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-131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ES" sz="11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-3,11%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ES" sz="11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8.562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ES" sz="11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8.369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ES" sz="11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-193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ES" sz="1100" b="0" i="0" u="none" strike="noStrike" kern="120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-2,25%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35947"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POLONIA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ES" sz="11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4.365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ES" sz="11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2.932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ES" sz="1100" b="0" i="0" u="none" strike="noStrike" kern="120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-1.433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ES" sz="11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-32,83%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ES" sz="11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9.222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ES" sz="11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5.795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ES" sz="11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-3.427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ES" sz="1100" b="0" i="0" u="none" strike="noStrike" kern="120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-37,16%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35947"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 kern="120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MARRUECOS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ES" sz="11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3.118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ES" sz="11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1.876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ES" sz="1100" b="0" i="0" u="none" strike="noStrike" kern="120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-1.242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ES" sz="11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-39,83%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ES" sz="11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6.937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ES" sz="11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1.876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ES" sz="11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-5.061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ES" sz="1100" b="0" i="0" u="none" strike="noStrike" kern="120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-72,96%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35947"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PORTUGAL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ES" sz="11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4.311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ES" sz="11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1.727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ES" sz="1100" b="0" i="0" u="none" strike="noStrike" kern="120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-2.584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ES" sz="11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-59,94%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ES" sz="11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8.380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ES" sz="11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3.334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ES" sz="11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-5.046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ES" sz="11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-60,21%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35947"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ISLANDIA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ES" sz="11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2.087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ES" sz="11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1.713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ES" sz="1100" b="0" i="0" u="none" strike="noStrike" kern="120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-374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ES" sz="11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-17,92%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ES" sz="11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3.935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ES" sz="11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2.635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ES" sz="11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-1.300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ES" sz="11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-33,04%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35947">
                <a:tc>
                  <a:txBody>
                    <a:bodyPr/>
                    <a:lstStyle/>
                    <a:p>
                      <a:pPr algn="l" rtl="0" fontAlgn="b"/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Otros Países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ES" sz="11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6.744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ES" sz="11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6.478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ES" sz="11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-266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ES" sz="11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-3,94%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ES" sz="11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13546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ES" sz="1100" b="0" i="0" u="none" strike="noStrike" kern="120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13289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ES" sz="1100" b="0" i="0" u="none" strike="noStrike" kern="120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-257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ES" sz="1100" b="0" i="0" u="none" strike="noStrike" kern="120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-1,90%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42490105"/>
                  </a:ext>
                </a:extLst>
              </a:tr>
              <a:tr h="235947">
                <a:tc>
                  <a:txBody>
                    <a:bodyPr/>
                    <a:lstStyle/>
                    <a:p>
                      <a:pPr algn="l" rtl="0" fontAlgn="b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Unión Europea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ES" sz="11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237.507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ES" sz="11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174.327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ES" sz="11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63.180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ES" sz="11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-26,60%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ES" sz="11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484.685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ES" sz="11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346.604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ES" sz="1100" b="0" i="0" u="none" strike="noStrike" kern="120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-138081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ES" sz="1100" b="0" i="0" u="none" strike="noStrike" kern="120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-28,49%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75585480"/>
                  </a:ext>
                </a:extLst>
              </a:tr>
              <a:tr h="235947">
                <a:tc>
                  <a:txBody>
                    <a:bodyPr/>
                    <a:lstStyle/>
                    <a:p>
                      <a:pPr algn="l" rtl="0" fontAlgn="b"/>
                      <a:r>
                        <a:rPr lang="es-E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Totales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ES" sz="11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358.628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ES" sz="11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266.875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ES" sz="11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-91.753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ES" sz="11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-25,58%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ES" sz="11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721.536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ES" sz="11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502.001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ES" sz="11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219.535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ES" sz="11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-30,43%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9313737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67856108"/>
      </p:ext>
    </p:extLst>
  </p:cSld>
  <p:clrMapOvr>
    <a:masterClrMapping/>
  </p:clrMapOvr>
  <p:transition spd="slow">
    <p:push/>
  </p:transition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lásico de Office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0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7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8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9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2846F5E3C5062042BDA8EF8230CDCA9B" ma:contentTypeVersion="12" ma:contentTypeDescription="Crear nuevo documento." ma:contentTypeScope="" ma:versionID="871845059af129a60f9769956df8e146">
  <xsd:schema xmlns:xsd="http://www.w3.org/2001/XMLSchema" xmlns:xs="http://www.w3.org/2001/XMLSchema" xmlns:p="http://schemas.microsoft.com/office/2006/metadata/properties" xmlns:ns2="92b5c92d-5161-49f1-892d-54726f61b4e8" xmlns:ns3="c66de0d1-0e7f-4930-84f4-18caa452098e" targetNamespace="http://schemas.microsoft.com/office/2006/metadata/properties" ma:root="true" ma:fieldsID="55977e417131122027ba9dbe8c8c069d" ns2:_="" ns3:_="">
    <xsd:import namespace="92b5c92d-5161-49f1-892d-54726f61b4e8"/>
    <xsd:import namespace="c66de0d1-0e7f-4930-84f4-18caa452098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OCR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2b5c92d-5161-49f1-892d-54726f61b4e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66de0d1-0e7f-4930-84f4-18caa452098e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Compartido con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Detalles de uso compartido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BA41F36-39A4-449B-8549-256CF556E5D5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84EC7274-3485-4A7D-A6E9-862A60103579}">
  <ds:schemaRefs>
    <ds:schemaRef ds:uri="http://purl.org/dc/elements/1.1/"/>
    <ds:schemaRef ds:uri="http://purl.org/dc/dcmitype/"/>
    <ds:schemaRef ds:uri="http://schemas.microsoft.com/office/2006/metadata/properties"/>
    <ds:schemaRef ds:uri="http://www.w3.org/XML/1998/namespace"/>
    <ds:schemaRef ds:uri="http://purl.org/dc/terms/"/>
    <ds:schemaRef ds:uri="c66de0d1-0e7f-4930-84f4-18caa452098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92b5c92d-5161-49f1-892d-54726f61b4e8"/>
  </ds:schemaRefs>
</ds:datastoreItem>
</file>

<file path=customXml/itemProps3.xml><?xml version="1.0" encoding="utf-8"?>
<ds:datastoreItem xmlns:ds="http://schemas.openxmlformats.org/officeDocument/2006/customXml" ds:itemID="{50D92C76-2545-4915-B70B-60824EC0D7B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2b5c92d-5161-49f1-892d-54726f61b4e8"/>
    <ds:schemaRef ds:uri="c66de0d1-0e7f-4930-84f4-18caa452098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35148</TotalTime>
  <Words>2408</Words>
  <Application>Microsoft Office PowerPoint</Application>
  <PresentationFormat>Presentación en pantalla (4:3)</PresentationFormat>
  <Paragraphs>1234</Paragraphs>
  <Slides>25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25</vt:i4>
      </vt:variant>
    </vt:vector>
  </HeadingPairs>
  <TitlesOfParts>
    <vt:vector size="30" baseType="lpstr">
      <vt:lpstr>Arial</vt:lpstr>
      <vt:lpstr>Calibri</vt:lpstr>
      <vt:lpstr>Century Gothic</vt:lpstr>
      <vt:lpstr>Times New Roman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RguezFajardo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Javier Rodriguez Fajardo</dc:creator>
  <cp:lastModifiedBy>Eduardo Reyes</cp:lastModifiedBy>
  <cp:revision>2763</cp:revision>
  <cp:lastPrinted>2019-07-05T12:46:14Z</cp:lastPrinted>
  <dcterms:created xsi:type="dcterms:W3CDTF">2022-01-13T12:09:50Z</dcterms:created>
  <dcterms:modified xsi:type="dcterms:W3CDTF">2022-04-07T12:20:34Z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0x0101002846F5E3C5062042BDA8EF8230CDCA9B</vt:lpwstr>
  </property>
  <property fmtid="{D5CDD505-2E9C-101B-9397-08002B2CF9AE}" pid="3" name="Order">
    <vt:r8>3228400</vt:r8>
  </property>
</Properties>
</file>