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0"/>
  </p:notesMasterIdLst>
  <p:sldIdLst>
    <p:sldId id="257" r:id="rId5"/>
    <p:sldId id="408" r:id="rId6"/>
    <p:sldId id="401" r:id="rId7"/>
    <p:sldId id="402" r:id="rId8"/>
    <p:sldId id="419" r:id="rId9"/>
    <p:sldId id="435" r:id="rId10"/>
    <p:sldId id="436" r:id="rId11"/>
    <p:sldId id="438" r:id="rId12"/>
    <p:sldId id="423" r:id="rId13"/>
    <p:sldId id="440" r:id="rId14"/>
    <p:sldId id="420" r:id="rId15"/>
    <p:sldId id="422" r:id="rId16"/>
    <p:sldId id="439" r:id="rId17"/>
    <p:sldId id="421" r:id="rId18"/>
    <p:sldId id="424" r:id="rId19"/>
    <p:sldId id="431" r:id="rId20"/>
    <p:sldId id="434" r:id="rId21"/>
    <p:sldId id="433" r:id="rId22"/>
    <p:sldId id="432" r:id="rId23"/>
    <p:sldId id="425" r:id="rId24"/>
    <p:sldId id="426" r:id="rId25"/>
    <p:sldId id="427" r:id="rId26"/>
    <p:sldId id="428" r:id="rId27"/>
    <p:sldId id="430" r:id="rId28"/>
    <p:sldId id="281" r:id="rId29"/>
  </p:sldIdLst>
  <p:sldSz cx="9144000" cy="6858000" type="screen4x3"/>
  <p:notesSz cx="6742113" cy="9872663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1795CF"/>
    <a:srgbClr val="FDD73A"/>
    <a:srgbClr val="FDD853"/>
    <a:srgbClr val="639224"/>
    <a:srgbClr val="C7CC3C"/>
    <a:srgbClr val="1380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AB0B71-CF6A-308B-B835-46FA6AF654DF}" v="182" dt="2021-05-21T12:19:38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38" autoAdjust="0"/>
    <p:restoredTop sz="95793" autoAdjust="0"/>
  </p:normalViewPr>
  <p:slideViewPr>
    <p:cSldViewPr snapToObjects="1">
      <p:cViewPr varScale="1">
        <p:scale>
          <a:sx n="105" d="100"/>
          <a:sy n="105" d="100"/>
        </p:scale>
        <p:origin x="21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o Reyes" userId="S::ereyeso@turismograncanaria.com::915112d5-50e1-4ba9-a791-7cebf726d370" providerId="AD" clId="Web-{9FAB0B71-CF6A-308B-B835-46FA6AF654DF}"/>
    <pc:docChg chg="modSld">
      <pc:chgData name="Eduardo Reyes" userId="S::ereyeso@turismograncanaria.com::915112d5-50e1-4ba9-a791-7cebf726d370" providerId="AD" clId="Web-{9FAB0B71-CF6A-308B-B835-46FA6AF654DF}" dt="2021-05-21T12:19:38.972" v="149"/>
      <pc:docMkLst>
        <pc:docMk/>
      </pc:docMkLst>
      <pc:sldChg chg="addSp delSp modSp">
        <pc:chgData name="Eduardo Reyes" userId="S::ereyeso@turismograncanaria.com::915112d5-50e1-4ba9-a791-7cebf726d370" providerId="AD" clId="Web-{9FAB0B71-CF6A-308B-B835-46FA6AF654DF}" dt="2021-05-21T12:19:38.972" v="149"/>
        <pc:sldMkLst>
          <pc:docMk/>
          <pc:sldMk cId="391203809" sldId="394"/>
        </pc:sldMkLst>
        <pc:spChg chg="mod">
          <ac:chgData name="Eduardo Reyes" userId="S::ereyeso@turismograncanaria.com::915112d5-50e1-4ba9-a791-7cebf726d370" providerId="AD" clId="Web-{9FAB0B71-CF6A-308B-B835-46FA6AF654DF}" dt="2021-05-21T12:18:31.549" v="38" actId="20577"/>
          <ac:spMkLst>
            <pc:docMk/>
            <pc:sldMk cId="391203809" sldId="394"/>
            <ac:spMk id="35844" creationId="{00000000-0000-0000-0000-000000000000}"/>
          </ac:spMkLst>
        </pc:spChg>
        <pc:graphicFrameChg chg="add del mod modGraphic">
          <ac:chgData name="Eduardo Reyes" userId="S::ereyeso@turismograncanaria.com::915112d5-50e1-4ba9-a791-7cebf726d370" providerId="AD" clId="Web-{9FAB0B71-CF6A-308B-B835-46FA6AF654DF}" dt="2021-05-21T12:19:31.597" v="147"/>
          <ac:graphicFrameMkLst>
            <pc:docMk/>
            <pc:sldMk cId="391203809" sldId="394"/>
            <ac:graphicFrameMk id="5" creationId="{415DE87E-27B2-459B-99C8-EA6B1C17576E}"/>
          </ac:graphicFrameMkLst>
        </pc:graphicFrameChg>
        <pc:graphicFrameChg chg="mod modGraphic">
          <ac:chgData name="Eduardo Reyes" userId="S::ereyeso@turismograncanaria.com::915112d5-50e1-4ba9-a791-7cebf726d370" providerId="AD" clId="Web-{9FAB0B71-CF6A-308B-B835-46FA6AF654DF}" dt="2021-05-21T12:18:53.174" v="89"/>
          <ac:graphicFrameMkLst>
            <pc:docMk/>
            <pc:sldMk cId="391203809" sldId="394"/>
            <ac:graphicFrameMk id="7" creationId="{00000000-0000-0000-0000-000000000000}"/>
          </ac:graphicFrameMkLst>
        </pc:graphicFrameChg>
        <pc:graphicFrameChg chg="mod modGraphic">
          <ac:chgData name="Eduardo Reyes" userId="S::ereyeso@turismograncanaria.com::915112d5-50e1-4ba9-a791-7cebf726d370" providerId="AD" clId="Web-{9FAB0B71-CF6A-308B-B835-46FA6AF654DF}" dt="2021-05-21T12:19:06.550" v="141"/>
          <ac:graphicFrameMkLst>
            <pc:docMk/>
            <pc:sldMk cId="391203809" sldId="394"/>
            <ac:graphicFrameMk id="8" creationId="{00000000-0000-0000-0000-000000000000}"/>
          </ac:graphicFrameMkLst>
        </pc:graphicFrameChg>
        <pc:graphicFrameChg chg="add del mod">
          <ac:chgData name="Eduardo Reyes" userId="S::ereyeso@turismograncanaria.com::915112d5-50e1-4ba9-a791-7cebf726d370" providerId="AD" clId="Web-{9FAB0B71-CF6A-308B-B835-46FA6AF654DF}" dt="2021-05-21T12:19:38.972" v="149"/>
          <ac:graphicFrameMkLst>
            <pc:docMk/>
            <pc:sldMk cId="391203809" sldId="394"/>
            <ac:graphicFrameMk id="10" creationId="{59163C42-46B5-40FE-ADA2-9251EE9553D3}"/>
          </ac:graphicFrameMkLst>
        </pc:graphicFrameChg>
        <pc:cxnChg chg="del">
          <ac:chgData name="Eduardo Reyes" userId="S::ereyeso@turismograncanaria.com::915112d5-50e1-4ba9-a791-7cebf726d370" providerId="AD" clId="Web-{9FAB0B71-CF6A-308B-B835-46FA6AF654DF}" dt="2021-05-21T12:18:17.642" v="0"/>
          <ac:cxnSpMkLst>
            <pc:docMk/>
            <pc:sldMk cId="391203809" sldId="394"/>
            <ac:cxnSpMk id="3" creationId="{00000000-0000-0000-0000-000000000000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ropbox\Patronato%20de%20Turismo%20de%20GC\Informe%20de%20Coyuntura\Febrero%202022\Informe%20coyuntura%20datos%20Diciembre%202021.xls" TargetMode="External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ropbox\Patronato%20de%20Turismo%20de%20GC\Informe%20de%20Coyuntura\Febrero%202022\Informe%20coyuntura%20datos%20Diciembre%202021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Hoja_de_c_lculo_de_Microsoft_Excel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Hoja_de_c_lculo_de_Microsoft_Excel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Hoja_de_c_lculo_de_Microsoft_Excel4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ropbox\Patronato%20de%20Turismo%20de%20GC\Informe%20de%20Coyuntura\Febrero%202022\Informe%20coyuntura%20datos%20Diciembre%202021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ropbox\Patronato%20de%20Turismo%20de%20GC\Informe%20de%20Coyuntura\Febrero%202022\Informe%20coyuntura%20datos%20Diciembre%202021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ropbox\Patronato%20de%20Turismo%20de%20GC\Informe%20de%20Coyuntura\Febrero%202022\Informe%20coyuntura%20datos%20Diciembre%202021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F3-4178-A150-EA696E9A7B45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F3-4178-A150-EA696E9A7B45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F3-4178-A150-EA696E9A7B45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3F3-4178-A150-EA696E9A7B45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3F3-4178-A150-EA696E9A7B45}"/>
              </c:ext>
            </c:extLst>
          </c:dPt>
          <c:dPt>
            <c:idx val="5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3F3-4178-A150-EA696E9A7B45}"/>
              </c:ext>
            </c:extLst>
          </c:dPt>
          <c:dPt>
            <c:idx val="6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3F3-4178-A150-EA696E9A7B45}"/>
              </c:ext>
            </c:extLst>
          </c:dPt>
          <c:dPt>
            <c:idx val="7"/>
            <c:bubble3D val="0"/>
            <c:spPr>
              <a:solidFill>
                <a:srgbClr val="5B9BD5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3F3-4178-A150-EA696E9A7B45}"/>
              </c:ext>
            </c:extLst>
          </c:dPt>
          <c:dPt>
            <c:idx val="8"/>
            <c:bubble3D val="0"/>
            <c:spPr>
              <a:solidFill>
                <a:srgbClr val="E7E6E6">
                  <a:lumMod val="2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3F3-4178-A150-EA696E9A7B45}"/>
              </c:ext>
            </c:extLst>
          </c:dPt>
          <c:dLbls>
            <c:dLbl>
              <c:idx val="0"/>
              <c:layout>
                <c:manualLayout>
                  <c:x val="-1.7953636298607429E-2"/>
                  <c:y val="4.631157632242077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3F3-4178-A150-EA696E9A7B45}"/>
                </c:ext>
              </c:extLst>
            </c:dLbl>
            <c:dLbl>
              <c:idx val="1"/>
              <c:layout>
                <c:manualLayout>
                  <c:x val="-8.1715886143162927E-3"/>
                  <c:y val="-3.441515918294644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3F3-4178-A150-EA696E9A7B45}"/>
                </c:ext>
              </c:extLst>
            </c:dLbl>
            <c:dLbl>
              <c:idx val="2"/>
              <c:layout>
                <c:manualLayout>
                  <c:x val="-2.0482987571759009E-2"/>
                  <c:y val="-9.011185429778266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3F3-4178-A150-EA696E9A7B45}"/>
                </c:ext>
              </c:extLst>
            </c:dLbl>
            <c:dLbl>
              <c:idx val="3"/>
              <c:layout>
                <c:manualLayout>
                  <c:x val="-1.7426060736118677E-2"/>
                  <c:y val="-1.064768101592091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3F3-4178-A150-EA696E9A7B45}"/>
                </c:ext>
              </c:extLst>
            </c:dLbl>
            <c:dLbl>
              <c:idx val="4"/>
              <c:layout>
                <c:manualLayout>
                  <c:x val="-1.7528186335198665E-2"/>
                  <c:y val="-7.382819662512246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3F3-4178-A150-EA696E9A7B45}"/>
                </c:ext>
              </c:extLst>
            </c:dLbl>
            <c:dLbl>
              <c:idx val="5"/>
              <c:layout>
                <c:manualLayout>
                  <c:x val="-1.8862422071454905E-2"/>
                  <c:y val="-1.107475338037844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3F3-4178-A150-EA696E9A7B45}"/>
                </c:ext>
              </c:extLst>
            </c:dLbl>
            <c:dLbl>
              <c:idx val="6"/>
              <c:layout>
                <c:manualLayout>
                  <c:x val="1.1327137566923631E-2"/>
                  <c:y val="-2.277314138127943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3F3-4178-A150-EA696E9A7B45}"/>
                </c:ext>
              </c:extLst>
            </c:dLbl>
            <c:dLbl>
              <c:idx val="7"/>
              <c:layout>
                <c:manualLayout>
                  <c:x val="1.5272756011301444E-3"/>
                  <c:y val="-3.78619676575178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03F3-4178-A150-EA696E9A7B45}"/>
                </c:ext>
              </c:extLst>
            </c:dLbl>
            <c:dLbl>
              <c:idx val="8"/>
              <c:layout>
                <c:manualLayout>
                  <c:x val="2.3132548682986979E-2"/>
                  <c:y val="9.33754538167761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03F3-4178-A150-EA696E9A7B45}"/>
                </c:ext>
              </c:extLst>
            </c:dLbl>
            <c:spPr>
              <a:noFill/>
              <a:ln w="25400">
                <a:noFill/>
              </a:ln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'D.4 DICIEMBRE'!$A$7:$A$15</c:f>
              <c:strCache>
                <c:ptCount val="9"/>
                <c:pt idx="0">
                  <c:v>Alemania</c:v>
                </c:pt>
                <c:pt idx="1">
                  <c:v>Bélgica</c:v>
                </c:pt>
                <c:pt idx="2">
                  <c:v>Francia</c:v>
                </c:pt>
                <c:pt idx="3">
                  <c:v>Irlanda</c:v>
                </c:pt>
                <c:pt idx="4">
                  <c:v>Italia</c:v>
                </c:pt>
                <c:pt idx="5">
                  <c:v>Países Bajos</c:v>
                </c:pt>
                <c:pt idx="6">
                  <c:v>Países Nórdicos</c:v>
                </c:pt>
                <c:pt idx="7">
                  <c:v>Reino Unido</c:v>
                </c:pt>
                <c:pt idx="8">
                  <c:v>Otros países</c:v>
                </c:pt>
              </c:strCache>
            </c:strRef>
          </c:cat>
          <c:val>
            <c:numRef>
              <c:f>'D.4 DICIEMBRE'!$C$7:$C$15</c:f>
              <c:numCache>
                <c:formatCode>0.00%</c:formatCode>
                <c:ptCount val="9"/>
                <c:pt idx="0">
                  <c:v>0.21796213092488959</c:v>
                </c:pt>
                <c:pt idx="1">
                  <c:v>2.5135722247796297E-2</c:v>
                </c:pt>
                <c:pt idx="2">
                  <c:v>3.4585871190361155E-2</c:v>
                </c:pt>
                <c:pt idx="3">
                  <c:v>2.1502512811343223E-2</c:v>
                </c:pt>
                <c:pt idx="4">
                  <c:v>2.8818388985478574E-2</c:v>
                </c:pt>
                <c:pt idx="5">
                  <c:v>6.7912483403271023E-2</c:v>
                </c:pt>
                <c:pt idx="6">
                  <c:v>0.31362016031774415</c:v>
                </c:pt>
                <c:pt idx="7">
                  <c:v>0.18390126800911535</c:v>
                </c:pt>
                <c:pt idx="8">
                  <c:v>0.10656146211000064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3F3-4178-A150-EA696E9A7B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50621502500866"/>
          <c:y val="0.29225836375442671"/>
          <c:w val="0.2549378497499134"/>
          <c:h val="0.4261286362073764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 panose="020B0502020202020204" pitchFamily="34" charset="0"/>
          <a:ea typeface="Calibri"/>
          <a:cs typeface="Calibri"/>
        </a:defRPr>
      </a:pPr>
      <a:endParaRPr lang="es-E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'D.20 DICIEMBRE'!$A$9</c:f>
              <c:strCache>
                <c:ptCount val="1"/>
                <c:pt idx="0">
                  <c:v>   2019 Febrero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'D.20 DICIEMBRE'!$B$7:$G$7</c:f>
              <c:strCache>
                <c:ptCount val="6"/>
                <c:pt idx="0">
                  <c:v>CANARIAS</c:v>
                </c:pt>
                <c:pt idx="1">
                  <c:v>LANZAROTE</c:v>
                </c:pt>
                <c:pt idx="2">
                  <c:v>FUERTEVENTURA</c:v>
                </c:pt>
                <c:pt idx="3">
                  <c:v>GRAN CANARIA</c:v>
                </c:pt>
                <c:pt idx="4">
                  <c:v>TENERIFE</c:v>
                </c:pt>
                <c:pt idx="5">
                  <c:v>LA PALMA</c:v>
                </c:pt>
              </c:strCache>
            </c:strRef>
          </c:cat>
          <c:val>
            <c:numRef>
              <c:f>'D.20 DICIEMBRE'!$B$9:$G$9</c:f>
              <c:numCache>
                <c:formatCode>General</c:formatCode>
                <c:ptCount val="6"/>
                <c:pt idx="0">
                  <c:v>69.12</c:v>
                </c:pt>
                <c:pt idx="1">
                  <c:v>72.87</c:v>
                </c:pt>
                <c:pt idx="2">
                  <c:v>60.44</c:v>
                </c:pt>
                <c:pt idx="3">
                  <c:v>68.86</c:v>
                </c:pt>
                <c:pt idx="4">
                  <c:v>72.45</c:v>
                </c:pt>
                <c:pt idx="5">
                  <c:v>61.92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44-4BFC-9958-6A69102F8066}"/>
            </c:ext>
          </c:extLst>
        </c:ser>
        <c:ser>
          <c:idx val="1"/>
          <c:order val="1"/>
          <c:tx>
            <c:strRef>
              <c:f>'D.20 DICIEMBRE'!$A$10</c:f>
              <c:strCache>
                <c:ptCount val="1"/>
                <c:pt idx="0">
                  <c:v>   2022 Febrero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strRef>
              <c:f>'D.20 DICIEMBRE'!$B$7:$G$7</c:f>
              <c:strCache>
                <c:ptCount val="6"/>
                <c:pt idx="0">
                  <c:v>CANARIAS</c:v>
                </c:pt>
                <c:pt idx="1">
                  <c:v>LANZAROTE</c:v>
                </c:pt>
                <c:pt idx="2">
                  <c:v>FUERTEVENTURA</c:v>
                </c:pt>
                <c:pt idx="3">
                  <c:v>GRAN CANARIA</c:v>
                </c:pt>
                <c:pt idx="4">
                  <c:v>TENERIFE</c:v>
                </c:pt>
                <c:pt idx="5">
                  <c:v>LA PALMA</c:v>
                </c:pt>
              </c:strCache>
            </c:strRef>
          </c:cat>
          <c:val>
            <c:numRef>
              <c:f>'D.20 DICIEMBRE'!$B$10:$G$10</c:f>
              <c:numCache>
                <c:formatCode>General</c:formatCode>
                <c:ptCount val="6"/>
                <c:pt idx="0">
                  <c:v>63.49</c:v>
                </c:pt>
                <c:pt idx="1">
                  <c:v>67.930000000000007</c:v>
                </c:pt>
                <c:pt idx="2">
                  <c:v>57.9</c:v>
                </c:pt>
                <c:pt idx="3">
                  <c:v>61.85</c:v>
                </c:pt>
                <c:pt idx="4">
                  <c:v>66.89</c:v>
                </c:pt>
                <c:pt idx="5">
                  <c:v>23.79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44-4BFC-9958-6A69102F8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0638159"/>
        <c:axId val="1"/>
      </c:barChart>
      <c:catAx>
        <c:axId val="680638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680638159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 panose="020B0502020202020204" pitchFamily="34" charset="0"/>
          <a:ea typeface="Calibri"/>
          <a:cs typeface="Calibri"/>
        </a:defRPr>
      </a:pPr>
      <a:endParaRPr lang="es-E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2019 Febrero</c:v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'D.11 DICIEMBRE'!$C$1:$G$1</c:f>
              <c:strCache>
                <c:ptCount val="5"/>
                <c:pt idx="0">
                  <c:v>Lanzarote</c:v>
                </c:pt>
                <c:pt idx="1">
                  <c:v>Fuerteventura</c:v>
                </c:pt>
                <c:pt idx="2">
                  <c:v>Gran Canaria</c:v>
                </c:pt>
                <c:pt idx="3">
                  <c:v>Tenerife</c:v>
                </c:pt>
                <c:pt idx="4">
                  <c:v>La Palma</c:v>
                </c:pt>
              </c:strCache>
            </c:strRef>
          </c:cat>
          <c:val>
            <c:numRef>
              <c:f>'D.11 DICIEMBRE'!$C$2:$G$2</c:f>
              <c:numCache>
                <c:formatCode>#,##0</c:formatCode>
                <c:ptCount val="5"/>
                <c:pt idx="0">
                  <c:v>207623</c:v>
                </c:pt>
                <c:pt idx="1">
                  <c:v>161812</c:v>
                </c:pt>
                <c:pt idx="2">
                  <c:v>358628</c:v>
                </c:pt>
                <c:pt idx="3">
                  <c:v>440417</c:v>
                </c:pt>
                <c:pt idx="4">
                  <c:v>17953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40-4F7F-88A8-CAEA4D182121}"/>
            </c:ext>
          </c:extLst>
        </c:ser>
        <c:ser>
          <c:idx val="1"/>
          <c:order val="1"/>
          <c:tx>
            <c:v>2022 Febrero</c:v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strRef>
              <c:f>'D.11 DICIEMBRE'!$C$1:$G$1</c:f>
              <c:strCache>
                <c:ptCount val="5"/>
                <c:pt idx="0">
                  <c:v>Lanzarote</c:v>
                </c:pt>
                <c:pt idx="1">
                  <c:v>Fuerteventura</c:v>
                </c:pt>
                <c:pt idx="2">
                  <c:v>Gran Canaria</c:v>
                </c:pt>
                <c:pt idx="3">
                  <c:v>Tenerife</c:v>
                </c:pt>
                <c:pt idx="4">
                  <c:v>La Palma</c:v>
                </c:pt>
              </c:strCache>
            </c:strRef>
          </c:cat>
          <c:val>
            <c:numRef>
              <c:f>'D.11 DICIEMBRE'!$C$3:$G$3</c:f>
              <c:numCache>
                <c:formatCode>#,##0</c:formatCode>
                <c:ptCount val="5"/>
                <c:pt idx="0">
                  <c:v>179099</c:v>
                </c:pt>
                <c:pt idx="1">
                  <c:v>141685</c:v>
                </c:pt>
                <c:pt idx="2">
                  <c:v>266875</c:v>
                </c:pt>
                <c:pt idx="3">
                  <c:v>397255</c:v>
                </c:pt>
                <c:pt idx="4" formatCode="General">
                  <c:v>2175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40-4F7F-88A8-CAEA4D1821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2938703"/>
        <c:axId val="1"/>
      </c:barChart>
      <c:catAx>
        <c:axId val="1792938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792938703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5F-408F-8299-5DDFD4605EF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5F-408F-8299-5DDFD4605EFE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5F-408F-8299-5DDFD4605EFE}"/>
              </c:ext>
            </c:extLst>
          </c:dPt>
          <c:dPt>
            <c:idx val="3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E5F-408F-8299-5DDFD4605EFE}"/>
              </c:ext>
            </c:extLst>
          </c:dPt>
          <c:dLbls>
            <c:dLbl>
              <c:idx val="0"/>
              <c:layout>
                <c:manualLayout>
                  <c:x val="2.1166785969935577E-2"/>
                  <c:y val="-1.09529017206182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E5F-408F-8299-5DDFD4605EFE}"/>
                </c:ext>
              </c:extLst>
            </c:dLbl>
            <c:dLbl>
              <c:idx val="1"/>
              <c:layout>
                <c:manualLayout>
                  <c:x val="-3.1990696985954928E-2"/>
                  <c:y val="5.469560591341356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E5F-408F-8299-5DDFD4605EFE}"/>
                </c:ext>
              </c:extLst>
            </c:dLbl>
            <c:dLbl>
              <c:idx val="3"/>
              <c:layout>
                <c:manualLayout>
                  <c:x val="6.3427257543220317E-2"/>
                  <c:y val="1.53725575969670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E5F-408F-8299-5DDFD4605E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'Seccion 2'!$A$63:$A$66</c:f>
              <c:strCache>
                <c:ptCount val="4"/>
                <c:pt idx="0">
                  <c:v>Vacaciones, recreo y ocio</c:v>
                </c:pt>
                <c:pt idx="1">
                  <c:v>Visita y salud</c:v>
                </c:pt>
                <c:pt idx="2">
                  <c:v>Educación, religión, compras y otros motivos personales</c:v>
                </c:pt>
                <c:pt idx="3">
                  <c:v>Negocios y motivos profesionales</c:v>
                </c:pt>
              </c:strCache>
            </c:strRef>
          </c:cat>
          <c:val>
            <c:numRef>
              <c:f>'Seccion 2'!$C$63:$C$66</c:f>
              <c:numCache>
                <c:formatCode>0.00%</c:formatCode>
                <c:ptCount val="4"/>
                <c:pt idx="0">
                  <c:v>0.92182888350751113</c:v>
                </c:pt>
                <c:pt idx="1">
                  <c:v>1.6081866379559218E-2</c:v>
                </c:pt>
                <c:pt idx="2">
                  <c:v>1.1330328667837286E-2</c:v>
                </c:pt>
                <c:pt idx="3">
                  <c:v>5.0758921445092399E-2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E5F-408F-8299-5DDFD4605EF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s-E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53-4E7B-BEEF-C00483B6471D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53-4E7B-BEEF-C00483B6471D}"/>
              </c:ext>
            </c:extLst>
          </c:dPt>
          <c:dLbls>
            <c:dLbl>
              <c:idx val="0"/>
              <c:layout>
                <c:manualLayout>
                  <c:x val="-1.8422376954946747E-2"/>
                  <c:y val="-1.64100320793234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B53-4E7B-BEEF-C00483B6471D}"/>
                </c:ext>
              </c:extLst>
            </c:dLbl>
            <c:dLbl>
              <c:idx val="1"/>
              <c:layout>
                <c:manualLayout>
                  <c:x val="1.8880284592525109E-2"/>
                  <c:y val="1.2868912219305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B53-4E7B-BEEF-C00483B647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'Seccion 2'!$A$99:$A$100</c:f>
              <c:strCache>
                <c:ptCount val="2"/>
                <c:pt idx="0">
                  <c:v>Si contrataron un paquete turístico</c:v>
                </c:pt>
                <c:pt idx="1">
                  <c:v>No contrataron un paquete turístico</c:v>
                </c:pt>
              </c:strCache>
            </c:strRef>
          </c:cat>
          <c:val>
            <c:numRef>
              <c:f>'Seccion 2'!$C$99:$C$100</c:f>
              <c:numCache>
                <c:formatCode>0.00%</c:formatCode>
                <c:ptCount val="2"/>
                <c:pt idx="0">
                  <c:v>0.53956118602044634</c:v>
                </c:pt>
                <c:pt idx="1">
                  <c:v>0.46043881397955372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53-4E7B-BEEF-C00483B6471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s-E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BB-4EEA-9B23-D8937DDA094B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BB-4EEA-9B23-D8937DDA094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BB-4EEA-9B23-D8937DDA094B}"/>
              </c:ext>
            </c:extLst>
          </c:dPt>
          <c:dPt>
            <c:idx val="3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EBB-4EEA-9B23-D8937DDA094B}"/>
              </c:ext>
            </c:extLst>
          </c:dPt>
          <c:dPt>
            <c:idx val="4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EBB-4EEA-9B23-D8937DDA094B}"/>
              </c:ext>
            </c:extLst>
          </c:dPt>
          <c:dLbls>
            <c:dLbl>
              <c:idx val="0"/>
              <c:layout>
                <c:manualLayout>
                  <c:x val="-1.0429427394717238E-2"/>
                  <c:y val="9.856913047159427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EBB-4EEA-9B23-D8937DDA094B}"/>
                </c:ext>
              </c:extLst>
            </c:dLbl>
            <c:dLbl>
              <c:idx val="1"/>
              <c:layout>
                <c:manualLayout>
                  <c:x val="8.1217319863256913E-3"/>
                  <c:y val="-2.27293201253069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EBB-4EEA-9B23-D8937DDA094B}"/>
                </c:ext>
              </c:extLst>
            </c:dLbl>
            <c:dLbl>
              <c:idx val="2"/>
              <c:layout>
                <c:manualLayout>
                  <c:x val="1.4067689222778446E-2"/>
                  <c:y val="2.534383202099655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EBB-4EEA-9B23-D8937DDA094B}"/>
                </c:ext>
              </c:extLst>
            </c:dLbl>
            <c:dLbl>
              <c:idx val="3"/>
              <c:layout>
                <c:manualLayout>
                  <c:x val="3.6027165395159173E-3"/>
                  <c:y val="-1.39363079615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EBB-4EEA-9B23-D8937DDA094B}"/>
                </c:ext>
              </c:extLst>
            </c:dLbl>
            <c:dLbl>
              <c:idx val="4"/>
              <c:layout>
                <c:manualLayout>
                  <c:x val="1.2089795460683429E-2"/>
                  <c:y val="2.15588857844382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EBB-4EEA-9B23-D8937DDA09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'Seccion 2'!$A$25:$A$29</c:f>
              <c:strCache>
                <c:ptCount val="5"/>
                <c:pt idx="0">
                  <c:v>Hoteles y alojamientos</c:v>
                </c:pt>
                <c:pt idx="1">
                  <c:v>Apartamentos</c:v>
                </c:pt>
                <c:pt idx="2">
                  <c:v>Vivienda de amigos y familiares</c:v>
                </c:pt>
                <c:pt idx="3">
                  <c:v>Cruceros</c:v>
                </c:pt>
                <c:pt idx="4">
                  <c:v>Vivienda propia</c:v>
                </c:pt>
              </c:strCache>
            </c:strRef>
          </c:cat>
          <c:val>
            <c:numRef>
              <c:f>'Seccion 2'!$C$25:$C$29</c:f>
              <c:numCache>
                <c:formatCode>0.00%</c:formatCode>
                <c:ptCount val="5"/>
                <c:pt idx="0">
                  <c:v>0.71400527116617762</c:v>
                </c:pt>
                <c:pt idx="1">
                  <c:v>6.0129333768068685E-2</c:v>
                </c:pt>
                <c:pt idx="2">
                  <c:v>6.276491685686339E-2</c:v>
                </c:pt>
                <c:pt idx="3">
                  <c:v>8.4216389522877952E-2</c:v>
                </c:pt>
                <c:pt idx="4">
                  <c:v>2.5836186284099553E-2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EBB-4EEA-9B23-D8937DDA094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F8-423E-ACE8-E6EF02ED8C5B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F8-423E-ACE8-E6EF02ED8C5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4F8-423E-ACE8-E6EF02ED8C5B}"/>
              </c:ext>
            </c:extLst>
          </c:dPt>
          <c:dPt>
            <c:idx val="3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4F8-423E-ACE8-E6EF02ED8C5B}"/>
              </c:ext>
            </c:extLst>
          </c:dPt>
          <c:dLbls>
            <c:dLbl>
              <c:idx val="0"/>
              <c:layout>
                <c:manualLayout>
                  <c:x val="-1.0020071020534198E-2"/>
                  <c:y val="-7.474715660542432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4F8-423E-ACE8-E6EF02ED8C5B}"/>
                </c:ext>
              </c:extLst>
            </c:dLbl>
            <c:dLbl>
              <c:idx val="1"/>
              <c:layout>
                <c:manualLayout>
                  <c:x val="1.2359557996426917E-2"/>
                  <c:y val="2.613963254593175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4F8-423E-ACE8-E6EF02ED8C5B}"/>
                </c:ext>
              </c:extLst>
            </c:dLbl>
            <c:dLbl>
              <c:idx val="2"/>
              <c:layout>
                <c:manualLayout>
                  <c:x val="9.668056198857496E-3"/>
                  <c:y val="1.69889763779527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4F8-423E-ACE8-E6EF02ED8C5B}"/>
                </c:ext>
              </c:extLst>
            </c:dLbl>
            <c:dLbl>
              <c:idx val="3"/>
              <c:layout>
                <c:manualLayout>
                  <c:x val="1.8880875184719505E-2"/>
                  <c:y val="7.408573928258967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4F8-423E-ACE8-E6EF02ED8C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'Seccion 2'!$A$4:$A$7</c:f>
              <c:strCache>
                <c:ptCount val="4"/>
                <c:pt idx="0">
                  <c:v>De 1 a 7 noches</c:v>
                </c:pt>
                <c:pt idx="1">
                  <c:v>De 8 a 15 noches</c:v>
                </c:pt>
                <c:pt idx="2">
                  <c:v>De 16 a 31 noches</c:v>
                </c:pt>
                <c:pt idx="3">
                  <c:v>Más de 31 noches</c:v>
                </c:pt>
              </c:strCache>
            </c:strRef>
          </c:cat>
          <c:val>
            <c:numRef>
              <c:f>'Seccion 2'!$C$4:$C$7</c:f>
              <c:numCache>
                <c:formatCode>0.00%</c:formatCode>
                <c:ptCount val="4"/>
                <c:pt idx="0">
                  <c:v>0.66049091298130969</c:v>
                </c:pt>
                <c:pt idx="1">
                  <c:v>0.22953765058706455</c:v>
                </c:pt>
                <c:pt idx="2">
                  <c:v>7.3901864953078988E-2</c:v>
                </c:pt>
                <c:pt idx="3">
                  <c:v>3.6069571478546759E-2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F8-423E-ACE8-E6EF02ED8C5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s-E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'D.17 DICIEMBRE'!$A$11</c:f>
              <c:strCache>
                <c:ptCount val="1"/>
                <c:pt idx="0">
                  <c:v>2019 Febrero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'D.17 DICIEMBRE'!$B$9:$S$9</c:f>
              <c:strCache>
                <c:ptCount val="18"/>
                <c:pt idx="0">
                  <c:v>Alemania</c:v>
                </c:pt>
                <c:pt idx="1">
                  <c:v> Austria</c:v>
                </c:pt>
                <c:pt idx="2">
                  <c:v> Bélgica</c:v>
                </c:pt>
                <c:pt idx="3">
                  <c:v> Canada</c:v>
                </c:pt>
                <c:pt idx="4">
                  <c:v> Dinamarca</c:v>
                </c:pt>
                <c:pt idx="5">
                  <c:v> Estados Unidos</c:v>
                </c:pt>
                <c:pt idx="6">
                  <c:v> Finlandia</c:v>
                </c:pt>
                <c:pt idx="7">
                  <c:v> Francia</c:v>
                </c:pt>
                <c:pt idx="8">
                  <c:v> Gran Bretaña</c:v>
                </c:pt>
                <c:pt idx="9">
                  <c:v> Holanda</c:v>
                </c:pt>
                <c:pt idx="10">
                  <c:v> Irlanda</c:v>
                </c:pt>
                <c:pt idx="11">
                  <c:v> Italia</c:v>
                </c:pt>
                <c:pt idx="12">
                  <c:v> Noruega</c:v>
                </c:pt>
                <c:pt idx="13">
                  <c:v> Suecia</c:v>
                </c:pt>
                <c:pt idx="14">
                  <c:v> Suiza</c:v>
                </c:pt>
                <c:pt idx="15">
                  <c:v> Otros países</c:v>
                </c:pt>
                <c:pt idx="16">
                  <c:v>Nacionales</c:v>
                </c:pt>
                <c:pt idx="17">
                  <c:v> Canarias</c:v>
                </c:pt>
              </c:strCache>
            </c:strRef>
          </c:cat>
          <c:val>
            <c:numRef>
              <c:f>'D.17 DICIEMBRE'!$B$11:$S$11</c:f>
              <c:numCache>
                <c:formatCode>General</c:formatCode>
                <c:ptCount val="18"/>
                <c:pt idx="0">
                  <c:v>9.6300000000000008</c:v>
                </c:pt>
                <c:pt idx="1">
                  <c:v>9.17</c:v>
                </c:pt>
                <c:pt idx="2">
                  <c:v>8.73</c:v>
                </c:pt>
                <c:pt idx="3">
                  <c:v>4.6900000000000004</c:v>
                </c:pt>
                <c:pt idx="4">
                  <c:v>8.4600000000000009</c:v>
                </c:pt>
                <c:pt idx="5">
                  <c:v>4.08</c:v>
                </c:pt>
                <c:pt idx="6">
                  <c:v>8.59</c:v>
                </c:pt>
                <c:pt idx="7">
                  <c:v>7.19</c:v>
                </c:pt>
                <c:pt idx="8">
                  <c:v>7.91</c:v>
                </c:pt>
                <c:pt idx="9">
                  <c:v>9.83</c:v>
                </c:pt>
                <c:pt idx="10">
                  <c:v>8.0500000000000007</c:v>
                </c:pt>
                <c:pt idx="11">
                  <c:v>8.56</c:v>
                </c:pt>
                <c:pt idx="12">
                  <c:v>10.76</c:v>
                </c:pt>
                <c:pt idx="13">
                  <c:v>8.8000000000000007</c:v>
                </c:pt>
                <c:pt idx="14">
                  <c:v>9.69</c:v>
                </c:pt>
                <c:pt idx="15">
                  <c:v>7.18</c:v>
                </c:pt>
                <c:pt idx="16">
                  <c:v>3.81</c:v>
                </c:pt>
                <c:pt idx="17">
                  <c:v>3.46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C3-474D-853A-B69739F82948}"/>
            </c:ext>
          </c:extLst>
        </c:ser>
        <c:ser>
          <c:idx val="1"/>
          <c:order val="1"/>
          <c:tx>
            <c:strRef>
              <c:f>'D.17 DICIEMBRE'!$A$10</c:f>
              <c:strCache>
                <c:ptCount val="1"/>
                <c:pt idx="0">
                  <c:v>2022 Febrero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strRef>
              <c:f>'D.17 DICIEMBRE'!$B$9:$S$9</c:f>
              <c:strCache>
                <c:ptCount val="18"/>
                <c:pt idx="0">
                  <c:v>Alemania</c:v>
                </c:pt>
                <c:pt idx="1">
                  <c:v> Austria</c:v>
                </c:pt>
                <c:pt idx="2">
                  <c:v> Bélgica</c:v>
                </c:pt>
                <c:pt idx="3">
                  <c:v> Canada</c:v>
                </c:pt>
                <c:pt idx="4">
                  <c:v> Dinamarca</c:v>
                </c:pt>
                <c:pt idx="5">
                  <c:v> Estados Unidos</c:v>
                </c:pt>
                <c:pt idx="6">
                  <c:v> Finlandia</c:v>
                </c:pt>
                <c:pt idx="7">
                  <c:v> Francia</c:v>
                </c:pt>
                <c:pt idx="8">
                  <c:v> Gran Bretaña</c:v>
                </c:pt>
                <c:pt idx="9">
                  <c:v> Holanda</c:v>
                </c:pt>
                <c:pt idx="10">
                  <c:v> Irlanda</c:v>
                </c:pt>
                <c:pt idx="11">
                  <c:v> Italia</c:v>
                </c:pt>
                <c:pt idx="12">
                  <c:v> Noruega</c:v>
                </c:pt>
                <c:pt idx="13">
                  <c:v> Suecia</c:v>
                </c:pt>
                <c:pt idx="14">
                  <c:v> Suiza</c:v>
                </c:pt>
                <c:pt idx="15">
                  <c:v> Otros países</c:v>
                </c:pt>
                <c:pt idx="16">
                  <c:v>Nacionales</c:v>
                </c:pt>
                <c:pt idx="17">
                  <c:v> Canarias</c:v>
                </c:pt>
              </c:strCache>
            </c:strRef>
          </c:cat>
          <c:val>
            <c:numRef>
              <c:f>'D.17 DICIEMBRE'!$B$10:$S$10</c:f>
              <c:numCache>
                <c:formatCode>General</c:formatCode>
                <c:ptCount val="18"/>
                <c:pt idx="0">
                  <c:v>8.9</c:v>
                </c:pt>
                <c:pt idx="1">
                  <c:v>8.91</c:v>
                </c:pt>
                <c:pt idx="2">
                  <c:v>6.66</c:v>
                </c:pt>
                <c:pt idx="3">
                  <c:v>6.05</c:v>
                </c:pt>
                <c:pt idx="4">
                  <c:v>7.7</c:v>
                </c:pt>
                <c:pt idx="5">
                  <c:v>4.18</c:v>
                </c:pt>
                <c:pt idx="6">
                  <c:v>7.84</c:v>
                </c:pt>
                <c:pt idx="7">
                  <c:v>6.11</c:v>
                </c:pt>
                <c:pt idx="8">
                  <c:v>7.07</c:v>
                </c:pt>
                <c:pt idx="9">
                  <c:v>7.32</c:v>
                </c:pt>
                <c:pt idx="10">
                  <c:v>6.98</c:v>
                </c:pt>
                <c:pt idx="11">
                  <c:v>6.61</c:v>
                </c:pt>
                <c:pt idx="12">
                  <c:v>8.77</c:v>
                </c:pt>
                <c:pt idx="13">
                  <c:v>8.02</c:v>
                </c:pt>
                <c:pt idx="14">
                  <c:v>8.32</c:v>
                </c:pt>
                <c:pt idx="15">
                  <c:v>6.6</c:v>
                </c:pt>
                <c:pt idx="16">
                  <c:v>3.3</c:v>
                </c:pt>
                <c:pt idx="17">
                  <c:v>3.01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C3-474D-853A-B69739F829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0640239"/>
        <c:axId val="1"/>
      </c:barChart>
      <c:catAx>
        <c:axId val="68064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/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680640239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 panose="020B0502020202020204" pitchFamily="34" charset="0"/>
          <a:ea typeface="Calibri"/>
          <a:cs typeface="Calibri"/>
        </a:defRPr>
      </a:pPr>
      <a:endParaRPr lang="es-E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'D.18 DICIEMBRE'!$C$9</c:f>
              <c:strCache>
                <c:ptCount val="1"/>
                <c:pt idx="0">
                  <c:v>2019 Febrero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'D.18 DICIEMBRE'!$A$11:$A$28</c:f>
              <c:strCache>
                <c:ptCount val="18"/>
                <c:pt idx="0">
                  <c:v>   Alemania</c:v>
                </c:pt>
                <c:pt idx="1">
                  <c:v>    Austria</c:v>
                </c:pt>
                <c:pt idx="2">
                  <c:v>    Bélgica</c:v>
                </c:pt>
                <c:pt idx="3">
                  <c:v>    Canada</c:v>
                </c:pt>
                <c:pt idx="4">
                  <c:v>    Dinamarca</c:v>
                </c:pt>
                <c:pt idx="5">
                  <c:v>    Estados Unidos</c:v>
                </c:pt>
                <c:pt idx="6">
                  <c:v>    Finlandia</c:v>
                </c:pt>
                <c:pt idx="7">
                  <c:v>    Francia</c:v>
                </c:pt>
                <c:pt idx="8">
                  <c:v>    Gran Bretaña</c:v>
                </c:pt>
                <c:pt idx="9">
                  <c:v>    Holanda</c:v>
                </c:pt>
                <c:pt idx="10">
                  <c:v>    Irlanda</c:v>
                </c:pt>
                <c:pt idx="11">
                  <c:v>    Italia</c:v>
                </c:pt>
                <c:pt idx="12">
                  <c:v>    Noruega</c:v>
                </c:pt>
                <c:pt idx="13">
                  <c:v>    Suecia</c:v>
                </c:pt>
                <c:pt idx="14">
                  <c:v>    Suiza</c:v>
                </c:pt>
                <c:pt idx="15">
                  <c:v>    Otros países</c:v>
                </c:pt>
                <c:pt idx="16">
                  <c:v>    Nacionales</c:v>
                </c:pt>
                <c:pt idx="17">
                  <c:v>    Canarias</c:v>
                </c:pt>
              </c:strCache>
            </c:strRef>
          </c:cat>
          <c:val>
            <c:numRef>
              <c:f>'D.18 DICIEMBRE'!$C$11:$C$28</c:f>
              <c:numCache>
                <c:formatCode>#,##0</c:formatCode>
                <c:ptCount val="18"/>
                <c:pt idx="0">
                  <c:v>429936</c:v>
                </c:pt>
                <c:pt idx="1">
                  <c:v>28867</c:v>
                </c:pt>
                <c:pt idx="2">
                  <c:v>39719</c:v>
                </c:pt>
                <c:pt idx="3">
                  <c:v>1169</c:v>
                </c:pt>
                <c:pt idx="4">
                  <c:v>140223</c:v>
                </c:pt>
                <c:pt idx="5">
                  <c:v>3394</c:v>
                </c:pt>
                <c:pt idx="6">
                  <c:v>158420</c:v>
                </c:pt>
                <c:pt idx="7">
                  <c:v>42670</c:v>
                </c:pt>
                <c:pt idx="8">
                  <c:v>320502</c:v>
                </c:pt>
                <c:pt idx="9">
                  <c:v>131875</c:v>
                </c:pt>
                <c:pt idx="10">
                  <c:v>28850</c:v>
                </c:pt>
                <c:pt idx="11">
                  <c:v>50595</c:v>
                </c:pt>
                <c:pt idx="12">
                  <c:v>380217</c:v>
                </c:pt>
                <c:pt idx="13">
                  <c:v>388694</c:v>
                </c:pt>
                <c:pt idx="14">
                  <c:v>40251</c:v>
                </c:pt>
                <c:pt idx="15">
                  <c:v>122303</c:v>
                </c:pt>
                <c:pt idx="16">
                  <c:v>69666</c:v>
                </c:pt>
                <c:pt idx="17">
                  <c:v>58338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85-45D4-BDC2-F88385A9776C}"/>
            </c:ext>
          </c:extLst>
        </c:ser>
        <c:ser>
          <c:idx val="1"/>
          <c:order val="1"/>
          <c:tx>
            <c:strRef>
              <c:f>'D.18 DICIEMBRE'!$B$9</c:f>
              <c:strCache>
                <c:ptCount val="1"/>
                <c:pt idx="0">
                  <c:v>2022 Febrero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strRef>
              <c:f>'D.18 DICIEMBRE'!$A$11:$A$28</c:f>
              <c:strCache>
                <c:ptCount val="18"/>
                <c:pt idx="0">
                  <c:v>   Alemania</c:v>
                </c:pt>
                <c:pt idx="1">
                  <c:v>    Austria</c:v>
                </c:pt>
                <c:pt idx="2">
                  <c:v>    Bélgica</c:v>
                </c:pt>
                <c:pt idx="3">
                  <c:v>    Canada</c:v>
                </c:pt>
                <c:pt idx="4">
                  <c:v>    Dinamarca</c:v>
                </c:pt>
                <c:pt idx="5">
                  <c:v>    Estados Unidos</c:v>
                </c:pt>
                <c:pt idx="6">
                  <c:v>    Finlandia</c:v>
                </c:pt>
                <c:pt idx="7">
                  <c:v>    Francia</c:v>
                </c:pt>
                <c:pt idx="8">
                  <c:v>    Gran Bretaña</c:v>
                </c:pt>
                <c:pt idx="9">
                  <c:v>    Holanda</c:v>
                </c:pt>
                <c:pt idx="10">
                  <c:v>    Irlanda</c:v>
                </c:pt>
                <c:pt idx="11">
                  <c:v>    Italia</c:v>
                </c:pt>
                <c:pt idx="12">
                  <c:v>    Noruega</c:v>
                </c:pt>
                <c:pt idx="13">
                  <c:v>    Suecia</c:v>
                </c:pt>
                <c:pt idx="14">
                  <c:v>    Suiza</c:v>
                </c:pt>
                <c:pt idx="15">
                  <c:v>    Otros países</c:v>
                </c:pt>
                <c:pt idx="16">
                  <c:v>    Nacionales</c:v>
                </c:pt>
                <c:pt idx="17">
                  <c:v>    Canarias</c:v>
                </c:pt>
              </c:strCache>
            </c:strRef>
          </c:cat>
          <c:val>
            <c:numRef>
              <c:f>'D.18 DICIEMBRE'!$B$11:$B$28</c:f>
              <c:numCache>
                <c:formatCode>#,##0</c:formatCode>
                <c:ptCount val="18"/>
                <c:pt idx="0">
                  <c:v>274165</c:v>
                </c:pt>
                <c:pt idx="1">
                  <c:v>20882</c:v>
                </c:pt>
                <c:pt idx="2">
                  <c:v>39477</c:v>
                </c:pt>
                <c:pt idx="3">
                  <c:v>1011</c:v>
                </c:pt>
                <c:pt idx="4">
                  <c:v>124610</c:v>
                </c:pt>
                <c:pt idx="5">
                  <c:v>3699</c:v>
                </c:pt>
                <c:pt idx="6">
                  <c:v>75824</c:v>
                </c:pt>
                <c:pt idx="7">
                  <c:v>40669</c:v>
                </c:pt>
                <c:pt idx="8">
                  <c:v>254555</c:v>
                </c:pt>
                <c:pt idx="9">
                  <c:v>129496</c:v>
                </c:pt>
                <c:pt idx="10">
                  <c:v>32724</c:v>
                </c:pt>
                <c:pt idx="11">
                  <c:v>34796</c:v>
                </c:pt>
                <c:pt idx="12">
                  <c:v>158576</c:v>
                </c:pt>
                <c:pt idx="13">
                  <c:v>155833</c:v>
                </c:pt>
                <c:pt idx="14">
                  <c:v>24365</c:v>
                </c:pt>
                <c:pt idx="15">
                  <c:v>127903</c:v>
                </c:pt>
                <c:pt idx="16">
                  <c:v>74205</c:v>
                </c:pt>
                <c:pt idx="17">
                  <c:v>71048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85-45D4-BDC2-F88385A977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0641071"/>
        <c:axId val="1"/>
      </c:barChart>
      <c:catAx>
        <c:axId val="680641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/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680641071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 panose="020B0502020202020204" pitchFamily="34" charset="0"/>
          <a:ea typeface="Calibri"/>
          <a:cs typeface="Calibri"/>
        </a:defRPr>
      </a:pPr>
      <a:endParaRPr lang="es-E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'D.19 DICIEMBRE'!$A$9</c:f>
              <c:strCache>
                <c:ptCount val="1"/>
                <c:pt idx="0">
                  <c:v>   2019 Febrero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'D.19 DICIEMBRE'!$B$7:$G$7</c:f>
              <c:strCache>
                <c:ptCount val="6"/>
                <c:pt idx="0">
                  <c:v>CANARIAS</c:v>
                </c:pt>
                <c:pt idx="1">
                  <c:v>LANZAROTE</c:v>
                </c:pt>
                <c:pt idx="2">
                  <c:v>FUERTEVENTURA</c:v>
                </c:pt>
                <c:pt idx="3">
                  <c:v>GRAN CANARIA</c:v>
                </c:pt>
                <c:pt idx="4">
                  <c:v>TENERIFE</c:v>
                </c:pt>
                <c:pt idx="5">
                  <c:v>LA PALMA</c:v>
                </c:pt>
              </c:strCache>
            </c:strRef>
          </c:cat>
          <c:val>
            <c:numRef>
              <c:f>'D.19 DICIEMBRE'!$B$9:$G$9</c:f>
              <c:numCache>
                <c:formatCode>General</c:formatCode>
                <c:ptCount val="6"/>
                <c:pt idx="0">
                  <c:v>89.17</c:v>
                </c:pt>
                <c:pt idx="1">
                  <c:v>76.38</c:v>
                </c:pt>
                <c:pt idx="2">
                  <c:v>77.739999999999995</c:v>
                </c:pt>
                <c:pt idx="3">
                  <c:v>95.08</c:v>
                </c:pt>
                <c:pt idx="4">
                  <c:v>96.33</c:v>
                </c:pt>
                <c:pt idx="5">
                  <c:v>53.84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DB-4713-810A-C6BD197BD1B6}"/>
            </c:ext>
          </c:extLst>
        </c:ser>
        <c:ser>
          <c:idx val="1"/>
          <c:order val="1"/>
          <c:tx>
            <c:strRef>
              <c:f>'D.19 DICIEMBRE'!$A$10</c:f>
              <c:strCache>
                <c:ptCount val="1"/>
                <c:pt idx="0">
                  <c:v>   2022 Febrero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strRef>
              <c:f>'D.19 DICIEMBRE'!$B$7:$G$7</c:f>
              <c:strCache>
                <c:ptCount val="6"/>
                <c:pt idx="0">
                  <c:v>CANARIAS</c:v>
                </c:pt>
                <c:pt idx="1">
                  <c:v>LANZAROTE</c:v>
                </c:pt>
                <c:pt idx="2">
                  <c:v>FUERTEVENTURA</c:v>
                </c:pt>
                <c:pt idx="3">
                  <c:v>GRAN CANARIA</c:v>
                </c:pt>
                <c:pt idx="4">
                  <c:v>TENERIFE</c:v>
                </c:pt>
                <c:pt idx="5">
                  <c:v>LA PALMA</c:v>
                </c:pt>
              </c:strCache>
            </c:strRef>
          </c:cat>
          <c:val>
            <c:numRef>
              <c:f>'D.19 DICIEMBRE'!$B$10:$G$10</c:f>
              <c:numCache>
                <c:formatCode>General</c:formatCode>
                <c:ptCount val="6"/>
                <c:pt idx="0">
                  <c:v>103.43</c:v>
                </c:pt>
                <c:pt idx="1">
                  <c:v>92.94</c:v>
                </c:pt>
                <c:pt idx="2">
                  <c:v>83.75</c:v>
                </c:pt>
                <c:pt idx="3">
                  <c:v>114.45</c:v>
                </c:pt>
                <c:pt idx="4">
                  <c:v>109.22</c:v>
                </c:pt>
                <c:pt idx="5">
                  <c:v>60.56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DB-4713-810A-C6BD197BD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0629839"/>
        <c:axId val="1"/>
      </c:barChart>
      <c:catAx>
        <c:axId val="680629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680629839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 panose="020B0502020202020204" pitchFamily="34" charset="0"/>
          <a:ea typeface="Calibri"/>
          <a:cs typeface="Calibri"/>
        </a:defRPr>
      </a:pPr>
      <a:endParaRPr lang="es-E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20887" cy="493312"/>
          </a:xfrm>
          <a:prstGeom prst="rect">
            <a:avLst/>
          </a:prstGeom>
        </p:spPr>
        <p:txBody>
          <a:bodyPr vert="horz" lIns="92501" tIns="46250" rIns="92501" bIns="462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9621" y="2"/>
            <a:ext cx="2920887" cy="493312"/>
          </a:xfrm>
          <a:prstGeom prst="rect">
            <a:avLst/>
          </a:prstGeom>
        </p:spPr>
        <p:txBody>
          <a:bodyPr vert="horz" lIns="92501" tIns="46250" rIns="92501" bIns="462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C02A28-8064-449A-A873-34D4DA17B403}" type="datetimeFigureOut">
              <a:rPr lang="es-ES_tradnl"/>
              <a:pPr>
                <a:defRPr/>
              </a:pPr>
              <a:t>07/04/2022</a:t>
            </a:fld>
            <a:endParaRPr lang="es-ES_tradn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01" tIns="46250" rIns="92501" bIns="46250" rtlCol="0" anchor="ctr"/>
          <a:lstStyle/>
          <a:p>
            <a:pPr lvl="0"/>
            <a:endParaRPr lang="es-ES_tradnl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4051" y="4688872"/>
            <a:ext cx="5394011" cy="4443020"/>
          </a:xfrm>
          <a:prstGeom prst="rect">
            <a:avLst/>
          </a:prstGeom>
        </p:spPr>
        <p:txBody>
          <a:bodyPr vert="horz" lIns="92501" tIns="46250" rIns="92501" bIns="46250" rtlCol="0">
            <a:normAutofit/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746"/>
            <a:ext cx="2920887" cy="493312"/>
          </a:xfrm>
          <a:prstGeom prst="rect">
            <a:avLst/>
          </a:prstGeom>
        </p:spPr>
        <p:txBody>
          <a:bodyPr vert="horz" lIns="92501" tIns="46250" rIns="92501" bIns="462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9621" y="9377746"/>
            <a:ext cx="2920887" cy="493312"/>
          </a:xfrm>
          <a:prstGeom prst="rect">
            <a:avLst/>
          </a:prstGeom>
        </p:spPr>
        <p:txBody>
          <a:bodyPr vert="horz" lIns="92501" tIns="46250" rIns="92501" bIns="462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E0F00C-30F5-44E5-8F22-016C3AF961AA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57179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A0E3-F295-47FB-B3F0-1D44A40054B8}" type="datetime1">
              <a:rPr lang="es-ES_tradnl"/>
              <a:pPr>
                <a:defRPr/>
              </a:pPr>
              <a:t>07/04/2022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0D2F2-77AE-477B-8D50-BC0EE9A92088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1481F-5935-4F07-AD4B-DBD4C358A990}" type="datetime1">
              <a:rPr lang="es-ES_tradnl"/>
              <a:pPr>
                <a:defRPr/>
              </a:pPr>
              <a:t>07/04/2022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4851-F520-466C-ACA4-E1BB2E5DE8E5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9FD7-C982-4117-A221-C92DF39D6C40}" type="datetime1">
              <a:rPr lang="es-ES_tradnl"/>
              <a:pPr>
                <a:defRPr/>
              </a:pPr>
              <a:t>07/04/2022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93E0-939F-4F4A-98C8-6D2D7CFC26FA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AC6F6-B790-4214-81B0-EFBBF1AEDD79}" type="datetime1">
              <a:rPr lang="es-ES_tradnl"/>
              <a:pPr>
                <a:defRPr/>
              </a:pPr>
              <a:t>07/04/2022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38B83-E735-47D9-9825-86DE4508F9A4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91358-A9FB-497C-AC8F-289FA0A0C363}" type="datetime1">
              <a:rPr lang="es-ES_tradnl"/>
              <a:pPr>
                <a:defRPr/>
              </a:pPr>
              <a:t>07/04/2022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FE294-19DB-48AF-9843-CF7FD012059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7F110-7B00-4A31-8182-5C4CED52484B}" type="datetime1">
              <a:rPr lang="es-ES_tradnl"/>
              <a:pPr>
                <a:defRPr/>
              </a:pPr>
              <a:t>07/04/2022</a:t>
            </a:fld>
            <a:endParaRPr lang="es-ES_tradnl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19C49-F3DD-4A73-8E1C-84635BFE4CF1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2B251-0B3E-427B-BE60-1A0F2BEC4FFE}" type="datetime1">
              <a:rPr lang="es-ES_tradnl"/>
              <a:pPr>
                <a:defRPr/>
              </a:pPr>
              <a:t>07/04/2022</a:t>
            </a:fld>
            <a:endParaRPr lang="es-ES_tradnl" dirty="0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93CD5-957A-4FD0-BA2C-1290BCC92086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D8F4B-1160-4E95-896F-E36DA04E28ED}" type="datetime1">
              <a:rPr lang="es-ES_tradnl"/>
              <a:pPr>
                <a:defRPr/>
              </a:pPr>
              <a:t>07/04/2022</a:t>
            </a:fld>
            <a:endParaRPr lang="es-ES_tradnl" dirty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F9C7-E321-4F1B-805D-AA8D3CDABDCD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FCCA1-26CB-4AF9-AC61-D689B36F395E}" type="datetime1">
              <a:rPr lang="es-ES_tradnl"/>
              <a:pPr>
                <a:defRPr/>
              </a:pPr>
              <a:t>07/04/2022</a:t>
            </a:fld>
            <a:endParaRPr lang="es-ES_tradnl" dirty="0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84EB3-F3D8-45F3-88B3-7ABD4675415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4C4D-7D6C-4F6F-B41B-FEE7646A4789}" type="datetime1">
              <a:rPr lang="es-ES_tradnl"/>
              <a:pPr>
                <a:defRPr/>
              </a:pPr>
              <a:t>07/04/2022</a:t>
            </a:fld>
            <a:endParaRPr lang="es-ES_tradnl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8342A-3FA1-491C-AC76-BFC8B9B2B628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DCB0C-EBF4-49EE-906A-0C479B1AA18E}" type="datetime1">
              <a:rPr lang="es-ES_tradnl"/>
              <a:pPr>
                <a:defRPr/>
              </a:pPr>
              <a:t>07/04/2022</a:t>
            </a:fld>
            <a:endParaRPr lang="es-ES_tradnl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38FB9-15D2-4FE0-9ACC-11CD3FDFCDEB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FEFA27-8EF3-4147-8A53-88E7929D629F}" type="datetime1">
              <a:rPr lang="es-ES_tradnl"/>
              <a:pPr>
                <a:defRPr/>
              </a:pPr>
              <a:t>07/04/2022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347A2F-2DF5-4EF1-827A-1FC7550A936B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Pantalla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sp>
        <p:nvSpPr>
          <p:cNvPr id="2051" name="CuadroTexto 4"/>
          <p:cNvSpPr txBox="1">
            <a:spLocks noChangeArrowheads="1"/>
          </p:cNvSpPr>
          <p:nvPr/>
        </p:nvSpPr>
        <p:spPr bwMode="auto">
          <a:xfrm>
            <a:off x="0" y="1524000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44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Situación del </a:t>
            </a:r>
          </a:p>
          <a:p>
            <a:pPr algn="ctr"/>
            <a:r>
              <a:rPr lang="es-ES_tradnl" sz="44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Sector Turístico</a:t>
            </a:r>
          </a:p>
        </p:txBody>
      </p:sp>
      <p:sp>
        <p:nvSpPr>
          <p:cNvPr id="2052" name="CuadroTexto 5"/>
          <p:cNvSpPr txBox="1">
            <a:spLocks noChangeArrowheads="1"/>
          </p:cNvSpPr>
          <p:nvPr/>
        </p:nvSpPr>
        <p:spPr bwMode="auto">
          <a:xfrm>
            <a:off x="0" y="311943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400" dirty="0">
                <a:solidFill>
                  <a:srgbClr val="1795CF"/>
                </a:solidFill>
                <a:latin typeface="Century Gothic" panose="020B0502020202020204" pitchFamily="34" charset="0"/>
              </a:rPr>
              <a:t>Febrero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63991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10</a:t>
            </a:fld>
            <a:r>
              <a:rPr lang="es-ES_tradnl" sz="1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92497"/>
            <a:ext cx="6516688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287523" y="453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1.6 Pasajeros extranjeros llegados a Canarias.</a:t>
            </a:r>
          </a:p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      Febrero y total anual. </a:t>
            </a:r>
          </a:p>
        </p:txBody>
      </p:sp>
      <p:sp>
        <p:nvSpPr>
          <p:cNvPr id="9" name="5 CuadroTexto"/>
          <p:cNvSpPr txBox="1">
            <a:spLocks noChangeArrowheads="1"/>
          </p:cNvSpPr>
          <p:nvPr/>
        </p:nvSpPr>
        <p:spPr bwMode="auto">
          <a:xfrm>
            <a:off x="287523" y="590444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i="1" dirty="0">
                <a:latin typeface="Century Gothic" panose="020B0502020202020204" pitchFamily="34" charset="0"/>
              </a:rPr>
              <a:t>Fuente: AENA.</a:t>
            </a:r>
          </a:p>
        </p:txBody>
      </p:sp>
      <p:graphicFrame>
        <p:nvGraphicFramePr>
          <p:cNvPr id="10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83634"/>
              </p:ext>
            </p:extLst>
          </p:nvPr>
        </p:nvGraphicFramePr>
        <p:xfrm>
          <a:off x="287523" y="881989"/>
          <a:ext cx="8568952" cy="1368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3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11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63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EXTRANJEROS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Canarias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Lanzarote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Fuerteventura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 Canaria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Tenerife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Palma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637">
                <a:tc>
                  <a:txBody>
                    <a:bodyPr/>
                    <a:lstStyle/>
                    <a:p>
                      <a:r>
                        <a:rPr lang="es-ES" sz="11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Febrero 2019</a:t>
                      </a:r>
                      <a:endParaRPr lang="es-ES" sz="11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1.186.433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207.623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161.812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358.628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440.417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17.953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637">
                <a:tc>
                  <a:txBody>
                    <a:bodyPr/>
                    <a:lstStyle/>
                    <a:p>
                      <a:r>
                        <a:rPr lang="es-ES" sz="11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Febrero 2022</a:t>
                      </a:r>
                      <a:endParaRPr lang="es-ES" sz="11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987.089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179.099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141.685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266.875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397.255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2175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637">
                <a:tc>
                  <a:txBody>
                    <a:bodyPr/>
                    <a:lstStyle/>
                    <a:p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Variación total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-199.344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-28.524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-20.127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-91.753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-43.162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-15.778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637">
                <a:tc>
                  <a:txBody>
                    <a:bodyPr/>
                    <a:lstStyle/>
                    <a:p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Var. 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-16,80%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-13,74%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-12,44%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-25,58%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-9,80%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-87,89%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796069"/>
              </p:ext>
            </p:extLst>
          </p:nvPr>
        </p:nvGraphicFramePr>
        <p:xfrm>
          <a:off x="287523" y="2419739"/>
          <a:ext cx="8568951" cy="144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1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3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11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EXTRANJEROS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Canarias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Lanzarote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Fuerteventura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 Canaria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Tenerife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Palma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Enero - Febrero 2019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2.369.922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401.451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317.149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721.460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892.275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37.587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s-ES" sz="11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Enero – </a:t>
                      </a:r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Febrero</a:t>
                      </a:r>
                      <a:r>
                        <a:rPr lang="es-ES" sz="11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2022</a:t>
                      </a:r>
                      <a:endParaRPr lang="es-ES" sz="11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1.752.870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300.018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241.088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502.001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707.432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2.331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Variación total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-617.052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-72.909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-55.934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-127.706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-141.681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-19.478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Var. 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-26,04%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-18,16%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-17,64%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-17,70%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-15,88%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-51,82%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99E37071-EEAF-4B0D-90E5-C69E331A99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593580"/>
              </p:ext>
            </p:extLst>
          </p:nvPr>
        </p:nvGraphicFramePr>
        <p:xfrm>
          <a:off x="333375" y="3956773"/>
          <a:ext cx="8477250" cy="199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9143109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sp>
        <p:nvSpPr>
          <p:cNvPr id="4099" name="CuadroTexto 3"/>
          <p:cNvSpPr txBox="1">
            <a:spLocks noChangeArrowheads="1"/>
          </p:cNvSpPr>
          <p:nvPr/>
        </p:nvSpPr>
        <p:spPr bwMode="auto">
          <a:xfrm>
            <a:off x="469900" y="3505200"/>
            <a:ext cx="806291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4800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s-ES_tradnl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2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Perfil del cliente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37576162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57657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12</a:t>
            </a:fld>
            <a:r>
              <a:rPr lang="es-ES_tradnl" sz="1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92497"/>
            <a:ext cx="6516688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287523" y="453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2.1 Turistas según motivo de la estancia y contratación </a:t>
            </a:r>
          </a:p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	de paquetes turísticos. Febrero 2022.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04850" y="139733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303796"/>
              </p:ext>
            </p:extLst>
          </p:nvPr>
        </p:nvGraphicFramePr>
        <p:xfrm>
          <a:off x="611188" y="1196752"/>
          <a:ext cx="3960811" cy="22276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300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00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 CANARIA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86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Vacaciones, recreo y</a:t>
                      </a:r>
                      <a:r>
                        <a:rPr lang="es-E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ocio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95,68%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92,18%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8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Visita y salud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1,12%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1,61%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038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Educación, religión, compras y otros motivos personales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0,40%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1,13%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86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Negocios y motivos profesionales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2,80%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5,08%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011562"/>
              </p:ext>
            </p:extLst>
          </p:nvPr>
        </p:nvGraphicFramePr>
        <p:xfrm>
          <a:off x="611187" y="3629576"/>
          <a:ext cx="3960811" cy="1455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473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47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 CANARIA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200" kern="1200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200" kern="1200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33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 contrataron un </a:t>
                      </a:r>
                    </a:p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paquete turístico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63,00%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53,96%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33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 contrataron un </a:t>
                      </a:r>
                    </a:p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paquete turístico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37,00%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46,04%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5 CuadroTexto"/>
          <p:cNvSpPr txBox="1">
            <a:spLocks noChangeArrowheads="1"/>
          </p:cNvSpPr>
          <p:nvPr/>
        </p:nvSpPr>
        <p:spPr bwMode="auto">
          <a:xfrm>
            <a:off x="287523" y="590444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i="1" dirty="0">
                <a:latin typeface="Century Gothic" panose="020B0502020202020204" pitchFamily="34" charset="0"/>
              </a:rPr>
              <a:t>Fuente: ISTAC – FRONTUR.</a:t>
            </a: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453553"/>
              </p:ext>
            </p:extLst>
          </p:nvPr>
        </p:nvGraphicFramePr>
        <p:xfrm>
          <a:off x="4742908" y="1174166"/>
          <a:ext cx="4229167" cy="242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867908"/>
              </p:ext>
            </p:extLst>
          </p:nvPr>
        </p:nvGraphicFramePr>
        <p:xfrm>
          <a:off x="4626287" y="3595238"/>
          <a:ext cx="4229167" cy="232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28000036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66622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13</a:t>
            </a:fld>
            <a:r>
              <a:rPr lang="es-ES_tradnl" sz="1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92497"/>
            <a:ext cx="6516688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358416" y="-15190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2.2 Turistas según tipo de alojamiento y</a:t>
            </a:r>
          </a:p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número de pernoctaciones. Febrero 2022. </a:t>
            </a:r>
          </a:p>
        </p:txBody>
      </p:sp>
      <p:graphicFrame>
        <p:nvGraphicFramePr>
          <p:cNvPr id="9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809869"/>
              </p:ext>
            </p:extLst>
          </p:nvPr>
        </p:nvGraphicFramePr>
        <p:xfrm>
          <a:off x="611560" y="1100035"/>
          <a:ext cx="3877066" cy="2366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769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96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 CANARIA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2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2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1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Hoteles y alojamientos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68,65%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71,40%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98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Apartamentos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6,79%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6,01%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61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Vivienda de amigos y familiares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5,40%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6,28%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2696978"/>
                  </a:ext>
                </a:extLst>
              </a:tr>
              <a:tr h="27898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Cruceros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11,50%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8,42%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98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Vivienda propia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1,90%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2,58%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98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Otro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5,76%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5,30%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48836"/>
              </p:ext>
            </p:extLst>
          </p:nvPr>
        </p:nvGraphicFramePr>
        <p:xfrm>
          <a:off x="611560" y="3717032"/>
          <a:ext cx="3877066" cy="1612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014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1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 CANARIA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800" b="0" i="0" u="none" strike="noStrike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800" b="0" i="0" u="none" strike="noStrike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01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 1 a 7 noches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66,05%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69,44%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01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 8 a 15 noches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22,95%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23,89%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01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 16 a 31 noches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7,39%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4,68%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01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Más de 31 noches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3,61%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1,99%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5 CuadroTexto"/>
          <p:cNvSpPr txBox="1">
            <a:spLocks noChangeArrowheads="1"/>
          </p:cNvSpPr>
          <p:nvPr/>
        </p:nvSpPr>
        <p:spPr bwMode="auto">
          <a:xfrm>
            <a:off x="287523" y="590444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i="1" dirty="0">
                <a:latin typeface="Century Gothic" panose="020B0502020202020204" pitchFamily="34" charset="0"/>
              </a:rPr>
              <a:t>Fuente: ISTAC – FRONTUR.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106122"/>
              </p:ext>
            </p:extLst>
          </p:nvPr>
        </p:nvGraphicFramePr>
        <p:xfrm>
          <a:off x="4701955" y="932923"/>
          <a:ext cx="4320571" cy="2700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6703588"/>
              </p:ext>
            </p:extLst>
          </p:nvPr>
        </p:nvGraphicFramePr>
        <p:xfrm>
          <a:off x="4572000" y="3603323"/>
          <a:ext cx="4450525" cy="2561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82805195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sp>
        <p:nvSpPr>
          <p:cNvPr id="4099" name="CuadroTexto 3"/>
          <p:cNvSpPr txBox="1">
            <a:spLocks noChangeArrowheads="1"/>
          </p:cNvSpPr>
          <p:nvPr/>
        </p:nvSpPr>
        <p:spPr bwMode="auto">
          <a:xfrm>
            <a:off x="469900" y="3505200"/>
            <a:ext cx="806291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4800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s-ES_tradnl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3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Indicadores Alojativos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86819109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11267" name="CuadroTexto 3"/>
          <p:cNvSpPr txBox="1">
            <a:spLocks noChangeArrowheads="1"/>
          </p:cNvSpPr>
          <p:nvPr/>
        </p:nvSpPr>
        <p:spPr bwMode="auto">
          <a:xfrm>
            <a:off x="827584" y="4114800"/>
            <a:ext cx="76306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_tradn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1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Pasajeros</a:t>
            </a:r>
          </a:p>
          <a:p>
            <a:endParaRPr lang="es-ES_tradnl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44584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15</a:t>
            </a:fld>
            <a:r>
              <a:rPr lang="es-ES_tradnl" sz="1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92497"/>
            <a:ext cx="6516688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87523" y="453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3.1 Encuesta de ocupación hotelera y </a:t>
            </a:r>
            <a:r>
              <a:rPr lang="es-ES" sz="2000" b="1" dirty="0" err="1">
                <a:solidFill>
                  <a:srgbClr val="1795CF"/>
                </a:solidFill>
                <a:latin typeface="Century Gothic" panose="020B0502020202020204" pitchFamily="34" charset="0"/>
              </a:rPr>
              <a:t>extrahotelera</a:t>
            </a:r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 en </a:t>
            </a:r>
          </a:p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      Gran Canaria. Febrero 2022.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202613"/>
              </p:ext>
            </p:extLst>
          </p:nvPr>
        </p:nvGraphicFramePr>
        <p:xfrm>
          <a:off x="286614" y="785056"/>
          <a:ext cx="8568952" cy="5104221"/>
        </p:xfrm>
        <a:graphic>
          <a:graphicData uri="http://schemas.openxmlformats.org/drawingml/2006/table">
            <a:tbl>
              <a:tblPr/>
              <a:tblGrid>
                <a:gridCol w="1189042">
                  <a:extLst>
                    <a:ext uri="{9D8B030D-6E8A-4147-A177-3AD203B41FA5}">
                      <a16:colId xmlns:a16="http://schemas.microsoft.com/office/drawing/2014/main" val="1259744287"/>
                    </a:ext>
                  </a:extLst>
                </a:gridCol>
                <a:gridCol w="953196">
                  <a:extLst>
                    <a:ext uri="{9D8B030D-6E8A-4147-A177-3AD203B41FA5}">
                      <a16:colId xmlns:a16="http://schemas.microsoft.com/office/drawing/2014/main" val="316167325"/>
                    </a:ext>
                  </a:extLst>
                </a:gridCol>
                <a:gridCol w="1071119">
                  <a:extLst>
                    <a:ext uri="{9D8B030D-6E8A-4147-A177-3AD203B41FA5}">
                      <a16:colId xmlns:a16="http://schemas.microsoft.com/office/drawing/2014/main" val="655563707"/>
                    </a:ext>
                  </a:extLst>
                </a:gridCol>
                <a:gridCol w="1071119">
                  <a:extLst>
                    <a:ext uri="{9D8B030D-6E8A-4147-A177-3AD203B41FA5}">
                      <a16:colId xmlns:a16="http://schemas.microsoft.com/office/drawing/2014/main" val="970277904"/>
                    </a:ext>
                  </a:extLst>
                </a:gridCol>
                <a:gridCol w="1071119">
                  <a:extLst>
                    <a:ext uri="{9D8B030D-6E8A-4147-A177-3AD203B41FA5}">
                      <a16:colId xmlns:a16="http://schemas.microsoft.com/office/drawing/2014/main" val="2052428660"/>
                    </a:ext>
                  </a:extLst>
                </a:gridCol>
                <a:gridCol w="1071119">
                  <a:extLst>
                    <a:ext uri="{9D8B030D-6E8A-4147-A177-3AD203B41FA5}">
                      <a16:colId xmlns:a16="http://schemas.microsoft.com/office/drawing/2014/main" val="2728852583"/>
                    </a:ext>
                  </a:extLst>
                </a:gridCol>
                <a:gridCol w="1071119">
                  <a:extLst>
                    <a:ext uri="{9D8B030D-6E8A-4147-A177-3AD203B41FA5}">
                      <a16:colId xmlns:a16="http://schemas.microsoft.com/office/drawing/2014/main" val="2210433722"/>
                    </a:ext>
                  </a:extLst>
                </a:gridCol>
                <a:gridCol w="1071119">
                  <a:extLst>
                    <a:ext uri="{9D8B030D-6E8A-4147-A177-3AD203B41FA5}">
                      <a16:colId xmlns:a16="http://schemas.microsoft.com/office/drawing/2014/main" val="1011128681"/>
                    </a:ext>
                  </a:extLst>
                </a:gridCol>
              </a:tblGrid>
              <a:tr h="184414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Valor Febrero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Variación Interanual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524785"/>
                  </a:ext>
                </a:extLst>
              </a:tr>
              <a:tr h="1597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Var. 19-21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Var.21-22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Var. 19-22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93354"/>
                  </a:ext>
                </a:extLst>
              </a:tr>
              <a:tr h="15972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Estancia media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5,37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6,88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-35,30%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28,12%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-17,11%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841391"/>
                  </a:ext>
                </a:extLst>
              </a:tr>
              <a:tr h="2189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Extranjeros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8,88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8,01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7,69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-9,80%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-4,00%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-13,40%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829967"/>
                  </a:ext>
                </a:extLst>
              </a:tr>
              <a:tr h="1597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Nacionales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3,81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3,68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-3,41%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-10,33%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-13,39%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666112"/>
                  </a:ext>
                </a:extLst>
              </a:tr>
              <a:tr h="1597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Canarias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3,46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3,75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3,01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8,38%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-19,73%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-13,01%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809757"/>
                  </a:ext>
                </a:extLst>
              </a:tr>
              <a:tr h="1597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920768"/>
                  </a:ext>
                </a:extLst>
              </a:tr>
              <a:tr h="15972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Pernoctaciones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2.435.689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213.494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1.643.838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-91,23%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669,97%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-32,51%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21950"/>
                  </a:ext>
                </a:extLst>
              </a:tr>
              <a:tr h="2189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Extranjeros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2.307.685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124.322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1.498.585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-94,61%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1105,41%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-35,06%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784064"/>
                  </a:ext>
                </a:extLst>
              </a:tr>
              <a:tr h="1597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Nacionales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69.666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22.945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74.205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-67,06%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223,40%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6,52%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890357"/>
                  </a:ext>
                </a:extLst>
              </a:tr>
              <a:tr h="1597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Canarias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58.338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66.227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71.048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13,52%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7,28%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21,79%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578530"/>
                  </a:ext>
                </a:extLst>
              </a:tr>
              <a:tr h="1597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8292"/>
                  </a:ext>
                </a:extLst>
              </a:tr>
              <a:tr h="15972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Viajeros </a:t>
                      </a:r>
                    </a:p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alojados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367.184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45.673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280.852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-87,56%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514,92%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-23,51%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659382"/>
                  </a:ext>
                </a:extLst>
              </a:tr>
              <a:tr h="2189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Extranjeros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330.995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19.703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234.574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-94,05%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1090,55%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-29,13%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555958"/>
                  </a:ext>
                </a:extLst>
              </a:tr>
              <a:tr h="1597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Nacionales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18.255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6.982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21.710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-61,75%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210,94%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18,93%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889301"/>
                  </a:ext>
                </a:extLst>
              </a:tr>
              <a:tr h="1597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Canarias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17.934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18.988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24.568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5,88%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29,39%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36,99%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930293"/>
                  </a:ext>
                </a:extLst>
              </a:tr>
              <a:tr h="1597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749341"/>
                  </a:ext>
                </a:extLst>
              </a:tr>
              <a:tr h="15972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Viajeros </a:t>
                      </a:r>
                    </a:p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entrados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293.344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39.737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238.961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-86,45%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501,36%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-18,54%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154723"/>
                  </a:ext>
                </a:extLst>
              </a:tr>
              <a:tr h="2189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Extranjeros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259.774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15.523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194.966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-94,02%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1155,98%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-24,95%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588850"/>
                  </a:ext>
                </a:extLst>
              </a:tr>
              <a:tr h="1597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Nacionales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16.720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6.543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20.413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-60,87%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211,98%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22,09%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4022"/>
                  </a:ext>
                </a:extLst>
              </a:tr>
              <a:tr h="1597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Canarias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16.850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17.671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23.582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4,87%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33,45%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39,95%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480127"/>
                  </a:ext>
                </a:extLst>
              </a:tr>
              <a:tr h="21899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635890"/>
                  </a:ext>
                </a:extLst>
              </a:tr>
              <a:tr h="15972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Tasa de ocupación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Por plazas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68,86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18,57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61,85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-73,03%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233,06%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-10,18%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609864"/>
                  </a:ext>
                </a:extLst>
              </a:tr>
              <a:tr h="33425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Por habitaciones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22,32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71,78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-73,37%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221,59%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-14,34%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431998"/>
                  </a:ext>
                </a:extLst>
              </a:tr>
              <a:tr h="19017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649764"/>
                  </a:ext>
                </a:extLst>
              </a:tr>
              <a:tr h="44951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Tarifa media diaria (ADR)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95,08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90,22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114,45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-5,11%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26,86%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20,37%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57767"/>
                  </a:ext>
                </a:extLst>
              </a:tr>
            </a:tbl>
          </a:graphicData>
        </a:graphic>
      </p:graphicFrame>
      <p:sp>
        <p:nvSpPr>
          <p:cNvPr id="10" name="5 CuadroTexto"/>
          <p:cNvSpPr txBox="1">
            <a:spLocks noChangeArrowheads="1"/>
          </p:cNvSpPr>
          <p:nvPr/>
        </p:nvSpPr>
        <p:spPr bwMode="auto">
          <a:xfrm>
            <a:off x="287523" y="594198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i="1" dirty="0">
                <a:latin typeface="Century Gothic" panose="020B0502020202020204" pitchFamily="34" charset="0"/>
              </a:rPr>
              <a:t>Fuente: ISTAC – Encuestas de Alojamiento Turístico. Nota: “Nacionales” no incluye la categoría “Canarias”.</a:t>
            </a:r>
          </a:p>
        </p:txBody>
      </p:sp>
    </p:spTree>
    <p:extLst>
      <p:ext uri="{BB962C8B-B14F-4D97-AF65-F5344CB8AC3E}">
        <p14:creationId xmlns:p14="http://schemas.microsoft.com/office/powerpoint/2010/main" val="2136711222"/>
      </p:ext>
    </p:extLst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11267" name="CuadroTexto 3"/>
          <p:cNvSpPr txBox="1">
            <a:spLocks noChangeArrowheads="1"/>
          </p:cNvSpPr>
          <p:nvPr/>
        </p:nvSpPr>
        <p:spPr bwMode="auto">
          <a:xfrm>
            <a:off x="827584" y="4114800"/>
            <a:ext cx="76306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_tradn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1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Pasajeros</a:t>
            </a:r>
          </a:p>
          <a:p>
            <a:endParaRPr lang="es-ES_tradnl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44584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16</a:t>
            </a:fld>
            <a:r>
              <a:rPr lang="es-ES_tradnl" sz="1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92497"/>
            <a:ext cx="6516688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87523" y="453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3.2 Estancia media en Gran Canaria según procedencia.             </a:t>
            </a:r>
          </a:p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      Febrero 2022.</a:t>
            </a:r>
          </a:p>
        </p:txBody>
      </p:sp>
      <p:sp>
        <p:nvSpPr>
          <p:cNvPr id="10" name="5 CuadroTexto"/>
          <p:cNvSpPr txBox="1">
            <a:spLocks noChangeArrowheads="1"/>
          </p:cNvSpPr>
          <p:nvPr/>
        </p:nvSpPr>
        <p:spPr bwMode="auto">
          <a:xfrm>
            <a:off x="287523" y="594198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i="1" dirty="0">
                <a:latin typeface="Century Gothic" panose="020B0502020202020204" pitchFamily="34" charset="0"/>
              </a:rPr>
              <a:t>Fuente: ISTAC – Encuestas de Alojamiento Turístico.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8ACE958-EE83-4A84-A4BB-FDB0CE8A7C8F}"/>
              </a:ext>
            </a:extLst>
          </p:cNvPr>
          <p:cNvGraphicFramePr>
            <a:graphicFrameLocks/>
          </p:cNvGraphicFramePr>
          <p:nvPr/>
        </p:nvGraphicFramePr>
        <p:xfrm>
          <a:off x="566737" y="1014412"/>
          <a:ext cx="8010525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9602842"/>
      </p:ext>
    </p:extLst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11267" name="CuadroTexto 3"/>
          <p:cNvSpPr txBox="1">
            <a:spLocks noChangeArrowheads="1"/>
          </p:cNvSpPr>
          <p:nvPr/>
        </p:nvSpPr>
        <p:spPr bwMode="auto">
          <a:xfrm>
            <a:off x="827584" y="4114800"/>
            <a:ext cx="76306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_tradn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1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Pasajeros</a:t>
            </a:r>
          </a:p>
          <a:p>
            <a:endParaRPr lang="es-ES_tradnl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44584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17</a:t>
            </a:fld>
            <a:r>
              <a:rPr lang="es-ES_tradnl" sz="1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92497"/>
            <a:ext cx="6516688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87523" y="453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3.3 Pernoctaciones totales en Gran Canaria según procedencia.             </a:t>
            </a:r>
          </a:p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      Febrero 2022.</a:t>
            </a:r>
          </a:p>
        </p:txBody>
      </p:sp>
      <p:sp>
        <p:nvSpPr>
          <p:cNvPr id="11" name="5 CuadroTexto"/>
          <p:cNvSpPr txBox="1">
            <a:spLocks noChangeArrowheads="1"/>
          </p:cNvSpPr>
          <p:nvPr/>
        </p:nvSpPr>
        <p:spPr bwMode="auto">
          <a:xfrm>
            <a:off x="287523" y="594198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i="1" dirty="0">
                <a:latin typeface="Century Gothic" panose="020B0502020202020204" pitchFamily="34" charset="0"/>
              </a:rPr>
              <a:t>Fuente: ISTAC – Encuestas de Alojamiento Turístico.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CE65CA12-B796-4467-95A8-B17A20D1131E}"/>
              </a:ext>
            </a:extLst>
          </p:cNvPr>
          <p:cNvGraphicFramePr>
            <a:graphicFrameLocks/>
          </p:cNvGraphicFramePr>
          <p:nvPr/>
        </p:nvGraphicFramePr>
        <p:xfrm>
          <a:off x="566737" y="1014412"/>
          <a:ext cx="8010525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5679796"/>
      </p:ext>
    </p:extLst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11267" name="CuadroTexto 3"/>
          <p:cNvSpPr txBox="1">
            <a:spLocks noChangeArrowheads="1"/>
          </p:cNvSpPr>
          <p:nvPr/>
        </p:nvSpPr>
        <p:spPr bwMode="auto">
          <a:xfrm>
            <a:off x="827584" y="4114800"/>
            <a:ext cx="76306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_tradn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1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Pasajeros</a:t>
            </a:r>
          </a:p>
          <a:p>
            <a:endParaRPr lang="es-ES_tradnl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44584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18</a:t>
            </a:fld>
            <a:r>
              <a:rPr lang="es-ES_tradnl" sz="1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92497"/>
            <a:ext cx="6516688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80077"/>
              </p:ext>
            </p:extLst>
          </p:nvPr>
        </p:nvGraphicFramePr>
        <p:xfrm>
          <a:off x="287523" y="874039"/>
          <a:ext cx="8568952" cy="1422705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128095526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0568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2123791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565642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52333501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98171023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772330675"/>
                    </a:ext>
                  </a:extLst>
                </a:gridCol>
              </a:tblGrid>
              <a:tr h="4942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Isla / Periodo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Canarias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Lanzarote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Fuerteventura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Gran Canaria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Tenerife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La Palma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98698"/>
                  </a:ext>
                </a:extLst>
              </a:tr>
              <a:tr h="2246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89,17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76,38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77,74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95,08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96,33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53,84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514741"/>
                  </a:ext>
                </a:extLst>
              </a:tr>
              <a:tr h="2246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103,43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92,94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83,75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114,45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109,22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60,56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537067"/>
                  </a:ext>
                </a:extLst>
              </a:tr>
              <a:tr h="2432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Variación 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14,26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16,56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6,01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19,37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12,89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6,72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108306"/>
                  </a:ext>
                </a:extLst>
              </a:tr>
              <a:tr h="235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Var.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15,99%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21,68%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7,73%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20,37%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13,38%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12,48%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319728"/>
                  </a:ext>
                </a:extLst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358416" y="138466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3.4 Tasa media diaria por habitación (ADR). Febrero 2022.</a:t>
            </a:r>
          </a:p>
        </p:txBody>
      </p:sp>
      <p:sp>
        <p:nvSpPr>
          <p:cNvPr id="11" name="5 CuadroTexto"/>
          <p:cNvSpPr txBox="1">
            <a:spLocks noChangeArrowheads="1"/>
          </p:cNvSpPr>
          <p:nvPr/>
        </p:nvSpPr>
        <p:spPr bwMode="auto">
          <a:xfrm>
            <a:off x="287523" y="594198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i="1" dirty="0">
                <a:latin typeface="Century Gothic" panose="020B0502020202020204" pitchFamily="34" charset="0"/>
              </a:rPr>
              <a:t>Fuente: ISTAC – Encuestas de Alojamiento Turístico.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4F1E0A61-F8E1-4B03-9F5E-144F4461C6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762028"/>
              </p:ext>
            </p:extLst>
          </p:nvPr>
        </p:nvGraphicFramePr>
        <p:xfrm>
          <a:off x="504279" y="2491680"/>
          <a:ext cx="8277225" cy="309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6378426"/>
      </p:ext>
    </p:extLst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11267" name="CuadroTexto 3"/>
          <p:cNvSpPr txBox="1">
            <a:spLocks noChangeArrowheads="1"/>
          </p:cNvSpPr>
          <p:nvPr/>
        </p:nvSpPr>
        <p:spPr bwMode="auto">
          <a:xfrm>
            <a:off x="827584" y="4114800"/>
            <a:ext cx="76306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_tradn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1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Pasajeros</a:t>
            </a:r>
          </a:p>
          <a:p>
            <a:endParaRPr lang="es-ES_tradnl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44584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19</a:t>
            </a:fld>
            <a:r>
              <a:rPr lang="es-ES_tradnl" sz="1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92497"/>
            <a:ext cx="6516688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367124"/>
              </p:ext>
            </p:extLst>
          </p:nvPr>
        </p:nvGraphicFramePr>
        <p:xfrm>
          <a:off x="287523" y="874039"/>
          <a:ext cx="8568952" cy="1422705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128095526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0568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2123791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565642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52333501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98171023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772330675"/>
                    </a:ext>
                  </a:extLst>
                </a:gridCol>
              </a:tblGrid>
              <a:tr h="4942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Isla / Periodo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Canarias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Lanzarote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Fuerteventura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Gran Canaria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Tenerife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3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La Palma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98698"/>
                  </a:ext>
                </a:extLst>
              </a:tr>
              <a:tr h="2246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69,12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72,87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60,44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68,86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72,45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61,92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514741"/>
                  </a:ext>
                </a:extLst>
              </a:tr>
              <a:tr h="2246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63,49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67,93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61,85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66,89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23,79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537067"/>
                  </a:ext>
                </a:extLst>
              </a:tr>
              <a:tr h="2432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Variación 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-16,42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-21,91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-16,09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-12,02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-36,26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108306"/>
                  </a:ext>
                </a:extLst>
              </a:tr>
              <a:tr h="235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Var.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-8,15%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-6,78%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-4,20%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-10,18%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-7,67%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-61,58%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319728"/>
                  </a:ext>
                </a:extLst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358416" y="138466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3.5 Tasa de ocupación por plazas. Febrero 2022.</a:t>
            </a:r>
          </a:p>
        </p:txBody>
      </p:sp>
      <p:sp>
        <p:nvSpPr>
          <p:cNvPr id="13" name="5 CuadroTexto"/>
          <p:cNvSpPr txBox="1">
            <a:spLocks noChangeArrowheads="1"/>
          </p:cNvSpPr>
          <p:nvPr/>
        </p:nvSpPr>
        <p:spPr bwMode="auto">
          <a:xfrm>
            <a:off x="287523" y="594198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i="1" dirty="0">
                <a:latin typeface="Century Gothic" panose="020B0502020202020204" pitchFamily="34" charset="0"/>
              </a:rPr>
              <a:t>Fuente: ISTAC – Encuestas de Alojamiento Turístico.</a:t>
            </a: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1FF80B12-B03A-400D-8A43-C30EB10471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701260"/>
              </p:ext>
            </p:extLst>
          </p:nvPr>
        </p:nvGraphicFramePr>
        <p:xfrm>
          <a:off x="433387" y="2563987"/>
          <a:ext cx="8277225" cy="309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8396394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862854"/>
              </p:ext>
            </p:extLst>
          </p:nvPr>
        </p:nvGraphicFramePr>
        <p:xfrm>
          <a:off x="1295400" y="994086"/>
          <a:ext cx="6705600" cy="45955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5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287">
                <a:tc>
                  <a:txBody>
                    <a:bodyPr/>
                    <a:lstStyle/>
                    <a:p>
                      <a:endParaRPr lang="es-ES" sz="35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35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ÍNDICE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004">
                <a:tc>
                  <a:txBody>
                    <a:bodyPr/>
                    <a:lstStyle/>
                    <a:p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15">
                <a:tc>
                  <a:txBody>
                    <a:bodyPr/>
                    <a:lstStyle/>
                    <a:p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EL SECTOR TURÍSTICO</a:t>
                      </a:r>
                      <a:r>
                        <a:rPr lang="es-ES" sz="1400" b="1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DE UN VISTAZO</a:t>
                      </a:r>
                      <a:endParaRPr lang="es-ES" sz="14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004">
                <a:tc>
                  <a:txBody>
                    <a:bodyPr/>
                    <a:lstStyle/>
                    <a:p>
                      <a:endParaRPr lang="es-ES" sz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20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Cuadro de mando general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668">
                <a:tc>
                  <a:txBody>
                    <a:bodyPr/>
                    <a:lstStyle/>
                    <a:p>
                      <a:endParaRPr lang="es-ES" sz="4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4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4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115">
                <a:tc>
                  <a:txBody>
                    <a:bodyPr/>
                    <a:lstStyle/>
                    <a:p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SECCIÓN 1: TURISTAS Y PASAJEROS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004">
                <a:tc>
                  <a:txBody>
                    <a:bodyPr/>
                    <a:lstStyle/>
                    <a:p>
                      <a:endParaRPr lang="es-ES" sz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20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 Canaria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004">
                <a:tc>
                  <a:txBody>
                    <a:bodyPr/>
                    <a:lstStyle/>
                    <a:p>
                      <a:endParaRPr lang="es-ES" sz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20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Islas Canarias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558">
                <a:tc>
                  <a:txBody>
                    <a:bodyPr/>
                    <a:lstStyle/>
                    <a:p>
                      <a:endParaRPr lang="es-ES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4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111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2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SECCIÓN 2:</a:t>
                      </a:r>
                      <a:r>
                        <a:rPr lang="es-ES" sz="1400" b="1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PERFIL DEL CLIENTE</a:t>
                      </a:r>
                      <a:endParaRPr lang="es-ES" sz="14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55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4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4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4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1115">
                <a:tc>
                  <a:txBody>
                    <a:bodyPr/>
                    <a:lstStyle/>
                    <a:p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SECCIÓN 3: INDICADORES</a:t>
                      </a:r>
                      <a:r>
                        <a:rPr lang="es-ES" sz="1400" b="1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ALOJATIVOS</a:t>
                      </a:r>
                      <a:endParaRPr lang="es-ES" sz="14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1004">
                <a:tc>
                  <a:txBody>
                    <a:bodyPr/>
                    <a:lstStyle/>
                    <a:p>
                      <a:endParaRPr lang="es-ES" sz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20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Encuesta de ocupación hotelera y </a:t>
                      </a:r>
                      <a:r>
                        <a:rPr lang="es-ES" sz="120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extrahotelera</a:t>
                      </a:r>
                      <a:endParaRPr lang="es-ES" sz="120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4358682"/>
                  </a:ext>
                </a:extLst>
              </a:tr>
              <a:tr h="122388">
                <a:tc>
                  <a:txBody>
                    <a:bodyPr/>
                    <a:lstStyle/>
                    <a:p>
                      <a:endParaRPr lang="es-ES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4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5399264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2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SECCIÓN 4:</a:t>
                      </a:r>
                      <a:r>
                        <a:rPr lang="es-ES" sz="1400" b="1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EMPLEO</a:t>
                      </a:r>
                      <a:endParaRPr lang="es-ES" sz="14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1441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4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7160239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2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SECCIÓN 5:</a:t>
                      </a:r>
                      <a:r>
                        <a:rPr lang="es-ES" sz="1400" b="1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CONECTIVIDAD AÉREA</a:t>
                      </a:r>
                      <a:endParaRPr lang="es-ES" sz="14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51152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412125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sp>
        <p:nvSpPr>
          <p:cNvPr id="4099" name="CuadroTexto 3"/>
          <p:cNvSpPr txBox="1">
            <a:spLocks noChangeArrowheads="1"/>
          </p:cNvSpPr>
          <p:nvPr/>
        </p:nvSpPr>
        <p:spPr bwMode="auto">
          <a:xfrm>
            <a:off x="469900" y="3505200"/>
            <a:ext cx="806291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4800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s-ES_tradnl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4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Empleo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23801000"/>
      </p:ext>
    </p:extLst>
  </p:cSld>
  <p:clrMapOvr>
    <a:masterClrMapping/>
  </p:clrMapOvr>
  <p:transition spd="slow"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11267" name="CuadroTexto 3"/>
          <p:cNvSpPr txBox="1">
            <a:spLocks noChangeArrowheads="1"/>
          </p:cNvSpPr>
          <p:nvPr/>
        </p:nvSpPr>
        <p:spPr bwMode="auto">
          <a:xfrm>
            <a:off x="827584" y="4114800"/>
            <a:ext cx="76306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_tradn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1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Pasajeros</a:t>
            </a:r>
          </a:p>
          <a:p>
            <a:endParaRPr lang="es-ES_tradnl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47685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21</a:t>
            </a:fld>
            <a:r>
              <a:rPr lang="es-ES_tradnl" sz="1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92497"/>
            <a:ext cx="6516688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358416" y="138466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4. Empleo en el sector turístico en Gran Canaria. Febrero 2022.</a:t>
            </a:r>
          </a:p>
        </p:txBody>
      </p:sp>
      <p:graphicFrame>
        <p:nvGraphicFramePr>
          <p:cNvPr id="8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65003"/>
              </p:ext>
            </p:extLst>
          </p:nvPr>
        </p:nvGraphicFramePr>
        <p:xfrm>
          <a:off x="358416" y="743338"/>
          <a:ext cx="8390048" cy="41957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5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255">
                <a:tc gridSpan="3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1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DESEMPLEADOS  Y CONTRATOS EN EL SECTOR TURÍSTICO, DE ACUERDO CON LA CNAE-2009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sz="10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944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1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 CANARIA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1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Desempleados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1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33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Transporte terrestre y por tubería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1.376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539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33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Transporte marítimo y por vías navegables interiores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33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Transporte aéreo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33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Servicios de alojamiento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3.713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2.627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33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Servicios de comidas y bebidas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7.497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2.360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33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 inmobiliarias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460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33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 de alquiler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449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34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 de agencias de viajes, operadores turísticos, servicios de reservas y actividades relacionadas con los mismos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33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 de creación, artísticas y espectáculos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334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33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 de bibliotecas, archivos, museos y otras actividades culturales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33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 de juegos de azar y apuestas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208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33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 deportivas, recreativas y de entretenimiento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944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342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81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 Turismo Febrero 2019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17.940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6.609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4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 Turismo Febrero 2022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15.504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7.707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1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Var % interanual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-13,58%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-16,61%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9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606701"/>
              </p:ext>
            </p:extLst>
          </p:nvPr>
        </p:nvGraphicFramePr>
        <p:xfrm>
          <a:off x="358416" y="4996308"/>
          <a:ext cx="8390048" cy="8243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0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9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109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CANARIAS</a:t>
                      </a:r>
                      <a:endParaRPr lang="es-ES" sz="1100" kern="1200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s-ES" sz="11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Desempleados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s-ES" sz="11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0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 Turismo Febrero 2019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47.969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23.746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37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 Turismo Febrero 2022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42.681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20.871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58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Variación (%)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-11,02%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-12,11%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5 CuadroTexto"/>
          <p:cNvSpPr txBox="1">
            <a:spLocks noChangeArrowheads="1"/>
          </p:cNvSpPr>
          <p:nvPr/>
        </p:nvSpPr>
        <p:spPr bwMode="auto">
          <a:xfrm>
            <a:off x="358416" y="5895371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i="1" dirty="0">
                <a:latin typeface="Century Gothic" panose="020B0502020202020204" pitchFamily="34" charset="0"/>
              </a:rPr>
              <a:t>Fuente: OBECAN.</a:t>
            </a:r>
          </a:p>
        </p:txBody>
      </p:sp>
    </p:spTree>
    <p:extLst>
      <p:ext uri="{BB962C8B-B14F-4D97-AF65-F5344CB8AC3E}">
        <p14:creationId xmlns:p14="http://schemas.microsoft.com/office/powerpoint/2010/main" val="548566056"/>
      </p:ext>
    </p:extLst>
  </p:cSld>
  <p:clrMapOvr>
    <a:masterClrMapping/>
  </p:clrMapOvr>
  <p:transition spd="slow"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sp>
        <p:nvSpPr>
          <p:cNvPr id="4099" name="CuadroTexto 3"/>
          <p:cNvSpPr txBox="1">
            <a:spLocks noChangeArrowheads="1"/>
          </p:cNvSpPr>
          <p:nvPr/>
        </p:nvSpPr>
        <p:spPr bwMode="auto">
          <a:xfrm>
            <a:off x="469900" y="3505200"/>
            <a:ext cx="806291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4800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s-ES_tradnl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5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Conectividad aérea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04644857"/>
      </p:ext>
    </p:extLst>
  </p:cSld>
  <p:clrMapOvr>
    <a:masterClrMapping/>
  </p:clrMapOvr>
  <p:transition spd="slow"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11267" name="CuadroTexto 3"/>
          <p:cNvSpPr txBox="1">
            <a:spLocks noChangeArrowheads="1"/>
          </p:cNvSpPr>
          <p:nvPr/>
        </p:nvSpPr>
        <p:spPr bwMode="auto">
          <a:xfrm>
            <a:off x="827584" y="4114800"/>
            <a:ext cx="76306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_tradn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1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Pasajeros</a:t>
            </a:r>
          </a:p>
          <a:p>
            <a:endParaRPr lang="es-ES_tradnl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53549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23</a:t>
            </a:fld>
            <a:r>
              <a:rPr lang="es-ES_tradnl" sz="1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87523" y="453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5.1 Ranking de líneas aéreas en Gran Canaria, por pasajeros.</a:t>
            </a:r>
          </a:p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      Febrero 2022.</a:t>
            </a:r>
          </a:p>
        </p:txBody>
      </p:sp>
      <p:cxnSp>
        <p:nvCxnSpPr>
          <p:cNvPr id="7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92497"/>
            <a:ext cx="6516688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aphicFrame>
        <p:nvGraphicFramePr>
          <p:cNvPr id="8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499205"/>
              </p:ext>
            </p:extLst>
          </p:nvPr>
        </p:nvGraphicFramePr>
        <p:xfrm>
          <a:off x="287523" y="836712"/>
          <a:ext cx="8568951" cy="49685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1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6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7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1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LLAA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Var. 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Var. (%)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168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BINTER CANARIAS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84.349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85.489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1.140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1,35%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168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RYANAIR GROUP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59.227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50.028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-9.199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-15,53%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168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TUI GROUP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60.111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45.155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-14.956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-24,88%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70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VUELING AIRLINES, S.A.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30.608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33.002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2.394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7,82%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168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THOMAS COOK AIRLINES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60.735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28.406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-32.329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-53,23%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168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GRUPO IBERIA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29.812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27.662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-2.150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-7,21%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168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JET2.COM LIMITED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17.632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21.564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3.932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22,30%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0168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LUFTHANSA GROUP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29.802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20.194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-9.608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-32,24%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733007"/>
                  </a:ext>
                </a:extLst>
              </a:tr>
              <a:tr h="410168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EASYJET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11.604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15.974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4.370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37,66%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0168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NORWEGIAN AIR SHUTTLE AOC 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60.500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15.131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-45.369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-74,99%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0168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SCANDINAVIAN AIRLINES SYSTEM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15.067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14.480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-587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-3,90%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018917"/>
                  </a:ext>
                </a:extLst>
              </a:tr>
            </a:tbl>
          </a:graphicData>
        </a:graphic>
      </p:graphicFrame>
      <p:sp>
        <p:nvSpPr>
          <p:cNvPr id="9" name="5 CuadroTexto"/>
          <p:cNvSpPr txBox="1">
            <a:spLocks noChangeArrowheads="1"/>
          </p:cNvSpPr>
          <p:nvPr/>
        </p:nvSpPr>
        <p:spPr bwMode="auto">
          <a:xfrm>
            <a:off x="287523" y="590444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i="1" dirty="0">
                <a:latin typeface="Century Gothic" panose="020B0502020202020204" pitchFamily="34" charset="0"/>
              </a:rPr>
              <a:t>Fuente: AENA.</a:t>
            </a:r>
          </a:p>
        </p:txBody>
      </p:sp>
    </p:spTree>
    <p:extLst>
      <p:ext uri="{BB962C8B-B14F-4D97-AF65-F5344CB8AC3E}">
        <p14:creationId xmlns:p14="http://schemas.microsoft.com/office/powerpoint/2010/main" val="1137287245"/>
      </p:ext>
    </p:extLst>
  </p:cSld>
  <p:clrMapOvr>
    <a:masterClrMapping/>
  </p:clrMapOvr>
  <p:transition spd="slow"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11267" name="CuadroTexto 3"/>
          <p:cNvSpPr txBox="1">
            <a:spLocks noChangeArrowheads="1"/>
          </p:cNvSpPr>
          <p:nvPr/>
        </p:nvSpPr>
        <p:spPr bwMode="auto">
          <a:xfrm>
            <a:off x="827584" y="4114800"/>
            <a:ext cx="76306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_tradn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1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Pasajeros</a:t>
            </a:r>
          </a:p>
          <a:p>
            <a:endParaRPr lang="es-ES_tradnl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53549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24</a:t>
            </a:fld>
            <a:r>
              <a:rPr lang="es-ES_tradnl" sz="1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87523" y="453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5.2 Ranking de aeropuertos de origen con destino Gran Canaria.</a:t>
            </a:r>
          </a:p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      Febrero 2022.</a:t>
            </a:r>
          </a:p>
        </p:txBody>
      </p:sp>
      <p:cxnSp>
        <p:nvCxnSpPr>
          <p:cNvPr id="7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92497"/>
            <a:ext cx="6516688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5 CuadroTexto"/>
          <p:cNvSpPr txBox="1">
            <a:spLocks noChangeArrowheads="1"/>
          </p:cNvSpPr>
          <p:nvPr/>
        </p:nvSpPr>
        <p:spPr bwMode="auto">
          <a:xfrm>
            <a:off x="287523" y="590444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i="1" dirty="0">
                <a:latin typeface="Century Gothic" panose="020B0502020202020204" pitchFamily="34" charset="0"/>
              </a:rPr>
              <a:t>Fuente: AENA.</a:t>
            </a:r>
          </a:p>
        </p:txBody>
      </p:sp>
      <p:graphicFrame>
        <p:nvGraphicFramePr>
          <p:cNvPr id="10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5544"/>
              </p:ext>
            </p:extLst>
          </p:nvPr>
        </p:nvGraphicFramePr>
        <p:xfrm>
          <a:off x="287487" y="853009"/>
          <a:ext cx="8568988" cy="49121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1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9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5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AEROPUERTO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Var.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Var.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28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MADRID-BARAJAS ADOLFO SUÁREZ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59.713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47.198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-12.515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-20,96%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28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TENERIFE NORTE-C. LA LAGUNA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38.228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28.474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-9.754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-25,52%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0128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LANZAROTE CÉSAR MANRIQUE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27.686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24.971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-2.715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-9,81%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FUERTEVENTURA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23.387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20.115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-3.272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-13,99%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AMSTERDAM/SCHIPHOL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10.576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16.103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5.527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52,26%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BARCELONA-EL PRAT J.T.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18.135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15.718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-2.417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-13,33%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COPENHAGUE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12.172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13.889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1.717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14,11%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OSLO / GARDERMOEN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18.289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13.640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-4.649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-25,42%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ESTOCOLMO/ARLANDA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17.021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10.917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-6.104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-35,86%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DUSSELDORF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20.603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10.092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-10.511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-51,02%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HELSINKI / HELSINKI-VANTAA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18.917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9.781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-9.136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-48,30%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852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FRANKFURT/INTERNACIONAL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12.113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9.401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-2.712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-22,39%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23450"/>
      </p:ext>
    </p:extLst>
  </p:cSld>
  <p:clrMapOvr>
    <a:masterClrMapping/>
  </p:clrMapOvr>
  <p:transition spd="slow"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 descr="0026-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1614"/>
            <a:ext cx="9137667" cy="685477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sp>
        <p:nvSpPr>
          <p:cNvPr id="4099" name="CuadroTexto 3"/>
          <p:cNvSpPr txBox="1">
            <a:spLocks noChangeArrowheads="1"/>
          </p:cNvSpPr>
          <p:nvPr/>
        </p:nvSpPr>
        <p:spPr bwMode="auto">
          <a:xfrm>
            <a:off x="469900" y="3505200"/>
            <a:ext cx="806291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4800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El sector turístico de un vistazo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54820548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92369" y="6344584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4</a:t>
            </a:fld>
            <a:r>
              <a:rPr lang="es-ES_tradnl" sz="1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92497"/>
            <a:ext cx="6516688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358416" y="138466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Cuadro resumen general. Febrero 2022. 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033976"/>
              </p:ext>
            </p:extLst>
          </p:nvPr>
        </p:nvGraphicFramePr>
        <p:xfrm>
          <a:off x="304800" y="1124744"/>
          <a:ext cx="4123184" cy="1672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7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116">
                <a:tc gridSpan="3"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GRAN CANARIA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 dirty="0">
                        <a:solidFill>
                          <a:srgbClr val="1795C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 dirty="0">
                        <a:solidFill>
                          <a:srgbClr val="1795C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153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Indicador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Febrero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% Var. 19-22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279">
                <a:tc>
                  <a:txBody>
                    <a:bodyPr/>
                    <a:lstStyle/>
                    <a:p>
                      <a:r>
                        <a:rPr lang="es-ES" sz="900" b="1" dirty="0">
                          <a:latin typeface="Century Gothic" panose="020B0502020202020204" pitchFamily="34" charset="0"/>
                        </a:rPr>
                        <a:t>Total</a:t>
                      </a:r>
                      <a:r>
                        <a:rPr lang="es-ES" sz="900" b="1" baseline="0" dirty="0">
                          <a:latin typeface="Century Gothic" panose="020B0502020202020204" pitchFamily="34" charset="0"/>
                        </a:rPr>
                        <a:t> turistas (FRONTUR)</a:t>
                      </a:r>
                      <a:endParaRPr lang="es-ES" sz="9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294.431</a:t>
                      </a:r>
                      <a:endParaRPr lang="es-ES" sz="1100" b="0" dirty="0"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Century Gothic" panose="020B0502020202020204" pitchFamily="34" charset="0"/>
                        </a:rPr>
                        <a:t>-26,96%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279">
                <a:tc>
                  <a:txBody>
                    <a:bodyPr/>
                    <a:lstStyle/>
                    <a:p>
                      <a:r>
                        <a:rPr lang="es-ES" sz="9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Pasajeros extranjeros (AENA)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266.875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-25,58%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27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9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Contratos en el sector turístico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7.707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-16,61%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148998"/>
              </p:ext>
            </p:extLst>
          </p:nvPr>
        </p:nvGraphicFramePr>
        <p:xfrm>
          <a:off x="4696029" y="1124744"/>
          <a:ext cx="4268459" cy="1903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3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853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Perfil del turista. Gran Canaria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dirty="0">
                        <a:solidFill>
                          <a:srgbClr val="1795C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830"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Motivo de la estancia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ES" sz="950" dirty="0">
                          <a:latin typeface="Century Gothic" panose="020B0502020202020204" pitchFamily="34" charset="0"/>
                        </a:rPr>
                        <a:t>El motivo vacacional sigue siendo</a:t>
                      </a:r>
                      <a:r>
                        <a:rPr lang="es-ES" sz="950" baseline="0" dirty="0">
                          <a:latin typeface="Century Gothic" panose="020B0502020202020204" pitchFamily="34" charset="0"/>
                        </a:rPr>
                        <a:t> el principal en la isla, con una cuota del </a:t>
                      </a:r>
                      <a:r>
                        <a:rPr lang="es-ES" sz="950" b="1" baseline="0" dirty="0">
                          <a:latin typeface="Century Gothic" panose="020B0502020202020204" pitchFamily="34" charset="0"/>
                        </a:rPr>
                        <a:t>92,18%.</a:t>
                      </a:r>
                      <a:endParaRPr lang="es-ES" sz="95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311"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Tipo</a:t>
                      </a:r>
                      <a:r>
                        <a:rPr lang="es-ES" sz="9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de alojamiento</a:t>
                      </a:r>
                      <a:endParaRPr lang="es-E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50" dirty="0">
                          <a:latin typeface="Century Gothic" panose="020B0502020202020204" pitchFamily="34" charset="0"/>
                        </a:rPr>
                        <a:t>Los alojamientos hoteleros siguen siendo los preferidos por los visitantes, </a:t>
                      </a:r>
                      <a:r>
                        <a:rPr lang="es-ES" sz="950" b="1" dirty="0">
                          <a:latin typeface="Century Gothic" panose="020B0502020202020204" pitchFamily="34" charset="0"/>
                        </a:rPr>
                        <a:t>71,40%.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02"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Duración de la estancia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50" dirty="0">
                          <a:latin typeface="Century Gothic" panose="020B0502020202020204" pitchFamily="34" charset="0"/>
                        </a:rPr>
                        <a:t>La distribución del</a:t>
                      </a:r>
                      <a:r>
                        <a:rPr lang="es-ES" sz="950" baseline="0" dirty="0">
                          <a:latin typeface="Century Gothic" panose="020B0502020202020204" pitchFamily="34" charset="0"/>
                        </a:rPr>
                        <a:t> número de noches sigue la tendencia habitual, siendo la estancia más frecuente de 1 a 7 noches, </a:t>
                      </a:r>
                      <a:r>
                        <a:rPr lang="es-ES" sz="950" b="1" baseline="0" dirty="0">
                          <a:latin typeface="Century Gothic" panose="020B0502020202020204" pitchFamily="34" charset="0"/>
                        </a:rPr>
                        <a:t>69,44%</a:t>
                      </a:r>
                      <a:r>
                        <a:rPr lang="es-ES" sz="950" b="0" baseline="0" dirty="0">
                          <a:latin typeface="Century Gothic" panose="020B0502020202020204" pitchFamily="34" charset="0"/>
                        </a:rPr>
                        <a:t>.</a:t>
                      </a:r>
                      <a:endParaRPr lang="es-ES" sz="950" b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374"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Uso</a:t>
                      </a:r>
                      <a:r>
                        <a:rPr lang="es-ES" sz="9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de paquete turístico</a:t>
                      </a:r>
                      <a:endParaRPr lang="es-E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50" dirty="0">
                          <a:latin typeface="Century Gothic" panose="020B0502020202020204" pitchFamily="34" charset="0"/>
                        </a:rPr>
                        <a:t>Cae el uso del paquete turístico con respecto al 2019. El </a:t>
                      </a:r>
                      <a:r>
                        <a:rPr lang="es-ES" sz="950" b="1" dirty="0">
                          <a:latin typeface="Century Gothic" panose="020B0502020202020204" pitchFamily="34" charset="0"/>
                        </a:rPr>
                        <a:t>53,96%</a:t>
                      </a:r>
                      <a:r>
                        <a:rPr lang="es-ES" sz="950" dirty="0">
                          <a:latin typeface="Century Gothic" panose="020B0502020202020204" pitchFamily="34" charset="0"/>
                        </a:rPr>
                        <a:t> lo contrataron.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296087"/>
              </p:ext>
            </p:extLst>
          </p:nvPr>
        </p:nvGraphicFramePr>
        <p:xfrm>
          <a:off x="304800" y="3243414"/>
          <a:ext cx="4024571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3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3169">
                <a:tc gridSpan="3"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ISLAS CANARIAS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 dirty="0">
                        <a:solidFill>
                          <a:srgbClr val="1795C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 dirty="0">
                        <a:solidFill>
                          <a:srgbClr val="1795C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Turistas totales. </a:t>
                      </a:r>
                      <a:br>
                        <a:rPr lang="es-ES" sz="10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s-ES" sz="10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Febrero 2022</a:t>
                      </a:r>
                      <a:endParaRPr lang="es-ES" sz="1000" b="1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Total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% Var. 19-22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Canarias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1.090.267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-15,71%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Lanzarote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203.781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-25,20%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Fuerteventura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155.768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-5,58%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Gran Canaria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294.431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-26,96%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16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Tenerife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472.638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-8,03%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498554"/>
              </p:ext>
            </p:extLst>
          </p:nvPr>
        </p:nvGraphicFramePr>
        <p:xfrm>
          <a:off x="5318881" y="3243414"/>
          <a:ext cx="325876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8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260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TURISTAS EXTRANJEROS EN GRAN CANARIA.</a:t>
                      </a:r>
                      <a:r>
                        <a:rPr lang="es-ES" sz="1000" b="1" baseline="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 NACIONALIDADES </a:t>
                      </a:r>
                      <a:endParaRPr lang="es-ES" sz="1000" b="1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9 CuadroTexto"/>
          <p:cNvSpPr txBox="1"/>
          <p:nvPr/>
        </p:nvSpPr>
        <p:spPr>
          <a:xfrm>
            <a:off x="304800" y="5470088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_tradnl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es-ES" sz="1000" i="1" dirty="0">
                <a:latin typeface="Century Gothic" panose="020B0502020202020204" pitchFamily="34" charset="0"/>
              </a:rPr>
              <a:t>*El dato de turistas para Canarias no coincide con la suma de las islas. El dato para cada isla se calcula como la suma de turista principal y turista secundario (aquel que visita la isla después de visitar otra).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1335DE43-634E-4F5E-A9A9-576B12150E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013271"/>
              </p:ext>
            </p:extLst>
          </p:nvPr>
        </p:nvGraphicFramePr>
        <p:xfrm>
          <a:off x="4759215" y="3531567"/>
          <a:ext cx="4049040" cy="2853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7250545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sp>
        <p:nvSpPr>
          <p:cNvPr id="4099" name="CuadroTexto 3"/>
          <p:cNvSpPr txBox="1">
            <a:spLocks noChangeArrowheads="1"/>
          </p:cNvSpPr>
          <p:nvPr/>
        </p:nvSpPr>
        <p:spPr bwMode="auto">
          <a:xfrm>
            <a:off x="469900" y="3505200"/>
            <a:ext cx="806291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4800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s-ES_tradnl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1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Turistas y Pasajeros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8422824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11267" name="CuadroTexto 3"/>
          <p:cNvSpPr txBox="1">
            <a:spLocks noChangeArrowheads="1"/>
          </p:cNvSpPr>
          <p:nvPr/>
        </p:nvSpPr>
        <p:spPr bwMode="auto">
          <a:xfrm>
            <a:off x="827584" y="4114800"/>
            <a:ext cx="76306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_tradn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1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Pasajeros</a:t>
            </a:r>
          </a:p>
          <a:p>
            <a:endParaRPr lang="es-ES_tradnl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14400" y="6335619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6</a:t>
            </a:fld>
            <a:r>
              <a:rPr lang="es-ES_tradnl" sz="1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92497"/>
            <a:ext cx="6516688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5 CuadroTexto"/>
          <p:cNvSpPr txBox="1">
            <a:spLocks noChangeArrowheads="1"/>
          </p:cNvSpPr>
          <p:nvPr/>
        </p:nvSpPr>
        <p:spPr bwMode="auto">
          <a:xfrm>
            <a:off x="287523" y="590444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i="1" dirty="0">
                <a:latin typeface="Century Gothic" panose="020B0502020202020204" pitchFamily="34" charset="0"/>
              </a:rPr>
              <a:t>Fuente: ISTAC – FRONTUR.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58416" y="138466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1.1 Turistas en Gran Canaria. Febrero 2022.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B37504F7-7275-4B31-B6BA-BCD330399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80291"/>
              </p:ext>
            </p:extLst>
          </p:nvPr>
        </p:nvGraphicFramePr>
        <p:xfrm>
          <a:off x="287520" y="862058"/>
          <a:ext cx="8639850" cy="4943204"/>
        </p:xfrm>
        <a:graphic>
          <a:graphicData uri="http://schemas.openxmlformats.org/drawingml/2006/table">
            <a:tbl>
              <a:tblPr/>
              <a:tblGrid>
                <a:gridCol w="2025612">
                  <a:extLst>
                    <a:ext uri="{9D8B030D-6E8A-4147-A177-3AD203B41FA5}">
                      <a16:colId xmlns:a16="http://schemas.microsoft.com/office/drawing/2014/main" val="1797761495"/>
                    </a:ext>
                  </a:extLst>
                </a:gridCol>
                <a:gridCol w="1102373">
                  <a:extLst>
                    <a:ext uri="{9D8B030D-6E8A-4147-A177-3AD203B41FA5}">
                      <a16:colId xmlns:a16="http://schemas.microsoft.com/office/drawing/2014/main" val="3197430008"/>
                    </a:ext>
                  </a:extLst>
                </a:gridCol>
                <a:gridCol w="1102373">
                  <a:extLst>
                    <a:ext uri="{9D8B030D-6E8A-4147-A177-3AD203B41FA5}">
                      <a16:colId xmlns:a16="http://schemas.microsoft.com/office/drawing/2014/main" val="4088112987"/>
                    </a:ext>
                  </a:extLst>
                </a:gridCol>
                <a:gridCol w="1102373">
                  <a:extLst>
                    <a:ext uri="{9D8B030D-6E8A-4147-A177-3AD203B41FA5}">
                      <a16:colId xmlns:a16="http://schemas.microsoft.com/office/drawing/2014/main" val="3897374732"/>
                    </a:ext>
                  </a:extLst>
                </a:gridCol>
                <a:gridCol w="1102373">
                  <a:extLst>
                    <a:ext uri="{9D8B030D-6E8A-4147-A177-3AD203B41FA5}">
                      <a16:colId xmlns:a16="http://schemas.microsoft.com/office/drawing/2014/main" val="73998179"/>
                    </a:ext>
                  </a:extLst>
                </a:gridCol>
                <a:gridCol w="1102373">
                  <a:extLst>
                    <a:ext uri="{9D8B030D-6E8A-4147-A177-3AD203B41FA5}">
                      <a16:colId xmlns:a16="http://schemas.microsoft.com/office/drawing/2014/main" val="2907023337"/>
                    </a:ext>
                  </a:extLst>
                </a:gridCol>
                <a:gridCol w="1102373">
                  <a:extLst>
                    <a:ext uri="{9D8B030D-6E8A-4147-A177-3AD203B41FA5}">
                      <a16:colId xmlns:a16="http://schemas.microsoft.com/office/drawing/2014/main" val="4133890896"/>
                    </a:ext>
                  </a:extLst>
                </a:gridCol>
              </a:tblGrid>
              <a:tr h="29534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PAÍS DE ORIGEN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Var. 19-22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Var. (%)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982996"/>
                  </a:ext>
                </a:extLst>
              </a:tr>
              <a:tr h="31089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19-22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292041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Alemania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96.499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81.126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7.692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57.292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-39.207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-40,63%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4865409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Bélgica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5.541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5.883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6.607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1.066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19,24%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3280083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Francia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8.650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8.343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2.121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9.091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441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5,10%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2678762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Irlanda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5.501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6.540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5.652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2,74%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1507714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Italia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9.198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7.104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1.056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7.575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-1.623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-17,65%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9114451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Países Bajos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17.849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20.213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17.851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0,01%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4079192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Países Nórdicos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138.969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128.276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2.975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82.436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-56.533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-40,68%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074713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Reino Unido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52.343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56.873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48.339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-4.004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-7,65%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3924131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Otros países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35.984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35.335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6.144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28.010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-7.974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-22,16%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8775664"/>
                  </a:ext>
                </a:extLst>
              </a:tr>
              <a:tr h="32643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Extranjeros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370.534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349.693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21.345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262.853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-107.681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-29,06%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535598"/>
                  </a:ext>
                </a:extLst>
              </a:tr>
              <a:tr h="32643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Nacionales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32.590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37.738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10.479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31.579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-1.011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-3,10%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968919"/>
                  </a:ext>
                </a:extLst>
              </a:tr>
              <a:tr h="32643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403.123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387.432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31.824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294.431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-108.692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-26,96%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939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134401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11267" name="CuadroTexto 3"/>
          <p:cNvSpPr txBox="1">
            <a:spLocks noChangeArrowheads="1"/>
          </p:cNvSpPr>
          <p:nvPr/>
        </p:nvSpPr>
        <p:spPr bwMode="auto">
          <a:xfrm>
            <a:off x="827584" y="4114800"/>
            <a:ext cx="76306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_tradn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1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Pasajeros</a:t>
            </a:r>
          </a:p>
          <a:p>
            <a:endParaRPr lang="es-ES_tradnl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14400" y="6335619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7</a:t>
            </a:fld>
            <a:r>
              <a:rPr lang="es-ES_tradnl" sz="1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92497"/>
            <a:ext cx="6516688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5 CuadroTexto"/>
          <p:cNvSpPr txBox="1">
            <a:spLocks noChangeArrowheads="1"/>
          </p:cNvSpPr>
          <p:nvPr/>
        </p:nvSpPr>
        <p:spPr bwMode="auto">
          <a:xfrm>
            <a:off x="287523" y="590444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i="1" dirty="0">
                <a:latin typeface="Century Gothic" panose="020B0502020202020204" pitchFamily="34" charset="0"/>
              </a:rPr>
              <a:t>Fuente: ISTAC – FRONTUR.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58416" y="138466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1.2 Turistas en las Islas Canarias.  Febrero 2022.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1B05B349-2EA4-4A71-AEFA-3CADF9995F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4549"/>
              </p:ext>
            </p:extLst>
          </p:nvPr>
        </p:nvGraphicFramePr>
        <p:xfrm>
          <a:off x="287520" y="862063"/>
          <a:ext cx="8532954" cy="5042379"/>
        </p:xfrm>
        <a:graphic>
          <a:graphicData uri="http://schemas.openxmlformats.org/drawingml/2006/table">
            <a:tbl>
              <a:tblPr/>
              <a:tblGrid>
                <a:gridCol w="1422159">
                  <a:extLst>
                    <a:ext uri="{9D8B030D-6E8A-4147-A177-3AD203B41FA5}">
                      <a16:colId xmlns:a16="http://schemas.microsoft.com/office/drawing/2014/main" val="269229599"/>
                    </a:ext>
                  </a:extLst>
                </a:gridCol>
                <a:gridCol w="1422159">
                  <a:extLst>
                    <a:ext uri="{9D8B030D-6E8A-4147-A177-3AD203B41FA5}">
                      <a16:colId xmlns:a16="http://schemas.microsoft.com/office/drawing/2014/main" val="3346980514"/>
                    </a:ext>
                  </a:extLst>
                </a:gridCol>
                <a:gridCol w="1422159">
                  <a:extLst>
                    <a:ext uri="{9D8B030D-6E8A-4147-A177-3AD203B41FA5}">
                      <a16:colId xmlns:a16="http://schemas.microsoft.com/office/drawing/2014/main" val="1410918798"/>
                    </a:ext>
                  </a:extLst>
                </a:gridCol>
                <a:gridCol w="1422159">
                  <a:extLst>
                    <a:ext uri="{9D8B030D-6E8A-4147-A177-3AD203B41FA5}">
                      <a16:colId xmlns:a16="http://schemas.microsoft.com/office/drawing/2014/main" val="487382575"/>
                    </a:ext>
                  </a:extLst>
                </a:gridCol>
                <a:gridCol w="1422159">
                  <a:extLst>
                    <a:ext uri="{9D8B030D-6E8A-4147-A177-3AD203B41FA5}">
                      <a16:colId xmlns:a16="http://schemas.microsoft.com/office/drawing/2014/main" val="1122359136"/>
                    </a:ext>
                  </a:extLst>
                </a:gridCol>
                <a:gridCol w="1422159">
                  <a:extLst>
                    <a:ext uri="{9D8B030D-6E8A-4147-A177-3AD203B41FA5}">
                      <a16:colId xmlns:a16="http://schemas.microsoft.com/office/drawing/2014/main" val="972496631"/>
                    </a:ext>
                  </a:extLst>
                </a:gridCol>
              </a:tblGrid>
              <a:tr h="357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EXTRANJEROS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Canarias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Lanzarote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Fuerteventura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Gran Canaria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Tenerife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663348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Febrero 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1.184.358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255.063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155.916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370.533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461.300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086126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Febrero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1.184.249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199.693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165.527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349.693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479.020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788335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Febrero 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80.724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8.766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13.312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21.345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45.118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814421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Febrero 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984.323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185.120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147.530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262.852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425.565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326941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Var. 19-22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-200.035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-69.943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-8.386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-107.681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-35.735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803229"/>
                  </a:ext>
                </a:extLst>
              </a:tr>
              <a:tr h="2134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Var. 19-22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-16,89%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-27,42%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-5,38%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-29,06%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-7,75%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811768"/>
                  </a:ext>
                </a:extLst>
              </a:tr>
              <a:tr h="2661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382881"/>
                  </a:ext>
                </a:extLst>
              </a:tr>
              <a:tr h="357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NACIONALES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Canarias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Lanzarote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Fuerteventura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Gran Canaria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Tenerife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008710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Febrero 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109.188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17.365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9.054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32.590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52.580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463740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Febrero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112.156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15.361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10.091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37.738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49.853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253540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Febrero 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29.035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3.136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2.568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10.479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12.344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586269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Febrero 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105.944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18.661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8.238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31.579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47.073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113751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Var. 19-22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-3.244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1.296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-816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-1.011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-5.507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358815"/>
                  </a:ext>
                </a:extLst>
              </a:tr>
              <a:tr h="1964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Var. 19-22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-2,97%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7,46%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-9,01%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-3,10%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-10,47%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195132"/>
                  </a:ext>
                </a:extLst>
              </a:tr>
              <a:tr h="2661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206390"/>
                  </a:ext>
                </a:extLst>
              </a:tr>
              <a:tr h="357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Canarias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Lanzarote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Fuerteventura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Gran Canaria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Tenerife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640661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Febrero 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1.293.546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272.428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164.970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403.123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513.880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268477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Febrero 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1.296.405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215.054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175.618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387.432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528.873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053818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Febrero 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109.759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11.903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15.880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31.824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57.462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715382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Febrero 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1.090.267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203.781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155.768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294.431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472.638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284348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Var. 19-22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-203.279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-68.647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-9.202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-108.692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-41.242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283035"/>
                  </a:ext>
                </a:extLst>
              </a:tr>
              <a:tr h="1964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Var. 19-22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-15,71%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-25,20%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-5,58%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-26,96%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-8,03%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495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287507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11267" name="CuadroTexto 3"/>
          <p:cNvSpPr txBox="1">
            <a:spLocks noChangeArrowheads="1"/>
          </p:cNvSpPr>
          <p:nvPr/>
        </p:nvSpPr>
        <p:spPr bwMode="auto">
          <a:xfrm>
            <a:off x="827584" y="4114800"/>
            <a:ext cx="76306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_tradn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1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Pasajeros</a:t>
            </a:r>
          </a:p>
          <a:p>
            <a:endParaRPr lang="es-ES_tradnl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14400" y="6335619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8</a:t>
            </a:fld>
            <a:r>
              <a:rPr lang="es-ES_tradnl" sz="1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92497"/>
            <a:ext cx="6516688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5 CuadroTexto"/>
          <p:cNvSpPr txBox="1">
            <a:spLocks noChangeArrowheads="1"/>
          </p:cNvSpPr>
          <p:nvPr/>
        </p:nvSpPr>
        <p:spPr bwMode="auto">
          <a:xfrm>
            <a:off x="287523" y="590444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i="1" dirty="0">
                <a:latin typeface="Century Gothic" panose="020B0502020202020204" pitchFamily="34" charset="0"/>
              </a:rPr>
              <a:t>Fuente: INE – FRONTUR. Los datos pueden diferir de los publicados por el ISTAC debido a diferencias metodológicas.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58416" y="138466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1.4 Turistas extranjeros en España. Febrero 2022. </a:t>
            </a:r>
          </a:p>
        </p:txBody>
      </p:sp>
      <p:graphicFrame>
        <p:nvGraphicFramePr>
          <p:cNvPr id="11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596793"/>
              </p:ext>
            </p:extLst>
          </p:nvPr>
        </p:nvGraphicFramePr>
        <p:xfrm>
          <a:off x="287523" y="846419"/>
          <a:ext cx="8388933" cy="49449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3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5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935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COMUNIDAD AUTÓNOMA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Febrero</a:t>
                      </a:r>
                      <a:r>
                        <a:rPr lang="es-ES" sz="1200" b="1" kern="1200" baseline="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2022</a:t>
                      </a:r>
                      <a:endParaRPr lang="es-ES" sz="1200" b="1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Var.</a:t>
                      </a:r>
                      <a:r>
                        <a:rPr lang="es-ES" sz="1200" b="1" baseline="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 19-22 (%)</a:t>
                      </a:r>
                      <a:endParaRPr lang="es-ES" sz="1200" b="1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02">
                <a:tc>
                  <a:txBody>
                    <a:bodyPr/>
                    <a:lstStyle/>
                    <a:p>
                      <a:pPr algn="l"/>
                      <a:r>
                        <a:rPr lang="es-ES" sz="1100" b="1" dirty="0"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3.156.809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-27,94%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902">
                <a:tc>
                  <a:txBody>
                    <a:bodyPr/>
                    <a:lstStyle/>
                    <a:p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Andalucía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425.307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-32,17%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902">
                <a:tc>
                  <a:txBody>
                    <a:bodyPr/>
                    <a:lstStyle/>
                    <a:p>
                      <a:r>
                        <a:rPr lang="es-ES" sz="1100" dirty="0">
                          <a:latin typeface="Century Gothic" panose="020B0502020202020204" pitchFamily="34" charset="0"/>
                        </a:rPr>
                        <a:t>Baleares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149.626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-18,84%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902">
                <a:tc>
                  <a:txBody>
                    <a:bodyPr/>
                    <a:lstStyle/>
                    <a:p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Canarias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968.004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-17,94%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90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Cataluña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619.390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-39,88%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90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Comunidad Valenciana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393.280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-14,38%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90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Comunidad de Madrid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282.713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-43,37%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90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Resto de CCAA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318.489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-20,51%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5935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PAÍS</a:t>
                      </a:r>
                      <a:r>
                        <a:rPr lang="es-ES" sz="1200" b="1" kern="1200" baseline="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ORIGEN</a:t>
                      </a:r>
                      <a:endParaRPr lang="es-ES" sz="1200" b="1" kern="1200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Febrero 2022</a:t>
                      </a:r>
                      <a:endParaRPr lang="es-ES" sz="1200" b="1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Var.</a:t>
                      </a:r>
                      <a:r>
                        <a:rPr lang="es-ES" sz="1200" b="1" baseline="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 19-22 (%)</a:t>
                      </a:r>
                      <a:endParaRPr lang="es-ES" sz="1200" b="1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Alemania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389.741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-28,89%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3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Francia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514.977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-9,15%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3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Irlanda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79.964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-11,70%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7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166.078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-37,07%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43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Países Bajos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180.493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6,98%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43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Países Nórdicos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248.916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-36,66%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43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Reino Unido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578.568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-34,67%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921853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11267" name="CuadroTexto 3"/>
          <p:cNvSpPr txBox="1">
            <a:spLocks noChangeArrowheads="1"/>
          </p:cNvSpPr>
          <p:nvPr/>
        </p:nvSpPr>
        <p:spPr bwMode="auto">
          <a:xfrm>
            <a:off x="827584" y="4114800"/>
            <a:ext cx="76306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_tradn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1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	Pasajeros</a:t>
            </a:r>
          </a:p>
          <a:p>
            <a:endParaRPr lang="es-ES_tradnl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57887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9</a:t>
            </a:fld>
            <a:r>
              <a:rPr lang="es-ES_tradnl" sz="1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92497"/>
            <a:ext cx="6516688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287523" y="453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1.5 Pasajeros extranjeros llegados a Gran Canaria.</a:t>
            </a:r>
          </a:p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Febrero 2022. </a:t>
            </a:r>
          </a:p>
        </p:txBody>
      </p:sp>
      <p:sp>
        <p:nvSpPr>
          <p:cNvPr id="9" name="5 CuadroTexto"/>
          <p:cNvSpPr txBox="1">
            <a:spLocks noChangeArrowheads="1"/>
          </p:cNvSpPr>
          <p:nvPr/>
        </p:nvSpPr>
        <p:spPr bwMode="auto">
          <a:xfrm>
            <a:off x="287523" y="590444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i="1" dirty="0">
                <a:latin typeface="Century Gothic" panose="020B0502020202020204" pitchFamily="34" charset="0"/>
              </a:rPr>
              <a:t>Fuente: AENA.</a:t>
            </a:r>
          </a:p>
        </p:txBody>
      </p:sp>
      <p:graphicFrame>
        <p:nvGraphicFramePr>
          <p:cNvPr id="11" name="6 Tabla">
            <a:extLst>
              <a:ext uri="{FF2B5EF4-FFF2-40B4-BE49-F238E27FC236}">
                <a16:creationId xmlns:a16="http://schemas.microsoft.com/office/drawing/2014/main" id="{C9B95CA0-FA47-41D7-A096-7E8BA2B7E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71356"/>
              </p:ext>
            </p:extLst>
          </p:nvPr>
        </p:nvGraphicFramePr>
        <p:xfrm>
          <a:off x="287523" y="793750"/>
          <a:ext cx="8568952" cy="5155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5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4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6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65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02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6590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PAÍS DE ORIGEN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Var. 19-22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Var. (%)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19-22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AC.2019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AC.2022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Var.AC. 19-22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Var. (%) AC.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ALEMANIA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92.775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56.900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-35.875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-38,67%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188.511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113.957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-74.554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-39,55%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REINO UNIDO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59.608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52.211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-7.397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-12,41%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112.553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81.236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-31.317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-27,82%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NORUEGA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43.966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27.649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-16.317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-37,11%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88.501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53.214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-35.287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-39,87%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SUECIA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42.684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22.683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-20.001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-46,86%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88.330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47.491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-40.839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-46,23%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DINAMARCA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20.611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22.311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8,25%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43.540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43.988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HOLANDA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15.939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20.539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4.600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28,86%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32.321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39.706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7.385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22,85%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FINLANDIA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23.902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11.928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-11.974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-50,10%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47.201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24.152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-23.049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-48,83%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ITALIA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9.121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7.637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-1.484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-16,27%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19.322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14.898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-4.424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-22,90%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BELGICA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6.555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7.528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14,84%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13.281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14.970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12,72%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SUIZA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8.718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6.627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-2.091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-23,98%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17.461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11.284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-6.177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-35,38%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IRLANDA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6.087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6.602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8,46%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13.021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12.111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-6,99%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FRANCIA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5.449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42,61%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6.912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9.696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40,28%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AUSTRIA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4.216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4.085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-3,11%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8.562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8.369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-2,25%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POLONIA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4.365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-1.433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-32,83%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9.222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5.795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-3.427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-37,16%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MARRUECOS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-1.242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-39,83%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6.937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-5.061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-72,96%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PORTUGAL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4.311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1.727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-2.584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-59,94%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8.380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-5.046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-60,21%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ISLANDIA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2.087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-17,92%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3.935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-1.300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-33,04%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Otros Países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6.744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6.478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-3,94%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-1,90%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490105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Unión Europea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237.507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174.327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63.180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-26,60%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484.685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346.604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-138081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-28,49%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585480"/>
                  </a:ext>
                </a:extLst>
              </a:tr>
              <a:tr h="23594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Totales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358.628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266.875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-91.753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-25,58%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721.536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502.001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219.535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-30,43%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3137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856108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846F5E3C5062042BDA8EF8230CDCA9B" ma:contentTypeVersion="12" ma:contentTypeDescription="Crear nuevo documento." ma:contentTypeScope="" ma:versionID="871845059af129a60f9769956df8e146">
  <xsd:schema xmlns:xsd="http://www.w3.org/2001/XMLSchema" xmlns:xs="http://www.w3.org/2001/XMLSchema" xmlns:p="http://schemas.microsoft.com/office/2006/metadata/properties" xmlns:ns2="92b5c92d-5161-49f1-892d-54726f61b4e8" xmlns:ns3="c66de0d1-0e7f-4930-84f4-18caa452098e" targetNamespace="http://schemas.microsoft.com/office/2006/metadata/properties" ma:root="true" ma:fieldsID="55977e417131122027ba9dbe8c8c069d" ns2:_="" ns3:_="">
    <xsd:import namespace="92b5c92d-5161-49f1-892d-54726f61b4e8"/>
    <xsd:import namespace="c66de0d1-0e7f-4930-84f4-18caa45209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b5c92d-5161-49f1-892d-54726f61b4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6de0d1-0e7f-4930-84f4-18caa452098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A41F36-39A4-449B-8549-256CF556E5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EC7274-3485-4A7D-A6E9-862A60103579}">
  <ds:schemaRefs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c66de0d1-0e7f-4930-84f4-18caa45209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2b5c92d-5161-49f1-892d-54726f61b4e8"/>
  </ds:schemaRefs>
</ds:datastoreItem>
</file>

<file path=customXml/itemProps3.xml><?xml version="1.0" encoding="utf-8"?>
<ds:datastoreItem xmlns:ds="http://schemas.openxmlformats.org/officeDocument/2006/customXml" ds:itemID="{50D92C76-2545-4915-B70B-60824EC0D7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b5c92d-5161-49f1-892d-54726f61b4e8"/>
    <ds:schemaRef ds:uri="c66de0d1-0e7f-4930-84f4-18caa45209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35148</TotalTime>
  <Words>2408</Words>
  <Application>Microsoft Office PowerPoint</Application>
  <PresentationFormat>Presentación en pantalla (4:3)</PresentationFormat>
  <Paragraphs>1234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RguezFajardo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Javier Rodriguez Fajardo</dc:creator>
  <cp:lastModifiedBy>Eduardo Reyes</cp:lastModifiedBy>
  <cp:revision>2763</cp:revision>
  <cp:lastPrinted>2019-07-05T12:46:14Z</cp:lastPrinted>
  <dcterms:created xsi:type="dcterms:W3CDTF">2022-01-13T12:09:50Z</dcterms:created>
  <dcterms:modified xsi:type="dcterms:W3CDTF">2022-04-07T12:20:34Z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0x0101002846F5E3C5062042BDA8EF8230CDCA9B</vt:lpwstr>
  </property>
  <property fmtid="{D5CDD505-2E9C-101B-9397-08002B2CF9AE}" pid="3" name="Order">
    <vt:r8>3228400</vt:r8>
  </property>
</Properties>
</file>