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1"/>
  </p:notesMasterIdLst>
  <p:sldIdLst>
    <p:sldId id="257" r:id="rId5"/>
    <p:sldId id="500" r:id="rId6"/>
    <p:sldId id="510" r:id="rId7"/>
    <p:sldId id="432" r:id="rId8"/>
    <p:sldId id="523" r:id="rId9"/>
    <p:sldId id="524" r:id="rId10"/>
    <p:sldId id="521" r:id="rId11"/>
    <p:sldId id="522" r:id="rId12"/>
    <p:sldId id="433" r:id="rId13"/>
    <p:sldId id="525" r:id="rId14"/>
    <p:sldId id="526" r:id="rId15"/>
    <p:sldId id="527" r:id="rId16"/>
    <p:sldId id="501" r:id="rId17"/>
    <p:sldId id="516" r:id="rId18"/>
    <p:sldId id="520" r:id="rId19"/>
    <p:sldId id="519" r:id="rId20"/>
    <p:sldId id="518" r:id="rId21"/>
    <p:sldId id="517" r:id="rId22"/>
    <p:sldId id="528" r:id="rId23"/>
    <p:sldId id="529" r:id="rId24"/>
    <p:sldId id="515" r:id="rId25"/>
    <p:sldId id="502" r:id="rId26"/>
    <p:sldId id="512" r:id="rId27"/>
    <p:sldId id="513" r:id="rId28"/>
    <p:sldId id="514" r:id="rId29"/>
    <p:sldId id="281" r:id="rId30"/>
  </p:sldIdLst>
  <p:sldSz cx="9144000" cy="6858000" type="screen4x3"/>
  <p:notesSz cx="6742113" cy="9872663"/>
  <p:defaultTextStyle>
    <a:defPPr>
      <a:defRPr lang="es-ES_trad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95CF"/>
    <a:srgbClr val="1380BD"/>
    <a:srgbClr val="D9D9D9"/>
    <a:srgbClr val="5B9BD5"/>
    <a:srgbClr val="FDD73A"/>
    <a:srgbClr val="FDD853"/>
    <a:srgbClr val="639224"/>
    <a:srgbClr val="C7C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34F7CD-D879-9EA5-C7F6-52DD53B25EA9}" v="42" dt="2024-06-19T12:27:25.8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0613" autoAdjust="0"/>
  </p:normalViewPr>
  <p:slideViewPr>
    <p:cSldViewPr snapToGrid="0">
      <p:cViewPr varScale="1">
        <p:scale>
          <a:sx n="101" d="100"/>
          <a:sy n="101" d="100"/>
        </p:scale>
        <p:origin x="132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uardo Reyes" userId="S::ereyeso@turismograncanaria.com::915112d5-50e1-4ba9-a791-7cebf726d370" providerId="AD" clId="Web-{C8C70A6B-77F9-79EB-FD6D-43F70B0E12B8}"/>
    <pc:docChg chg="modSld">
      <pc:chgData name="Eduardo Reyes" userId="S::ereyeso@turismograncanaria.com::915112d5-50e1-4ba9-a791-7cebf726d370" providerId="AD" clId="Web-{C8C70A6B-77F9-79EB-FD6D-43F70B0E12B8}" dt="2024-03-25T11:56:50.721" v="96"/>
      <pc:docMkLst>
        <pc:docMk/>
      </pc:docMkLst>
      <pc:sldChg chg="addSp delSp modSp">
        <pc:chgData name="Eduardo Reyes" userId="S::ereyeso@turismograncanaria.com::915112d5-50e1-4ba9-a791-7cebf726d370" providerId="AD" clId="Web-{C8C70A6B-77F9-79EB-FD6D-43F70B0E12B8}" dt="2024-03-25T11:56:50.721" v="96"/>
        <pc:sldMkLst>
          <pc:docMk/>
          <pc:sldMk cId="2275528140" sldId="513"/>
        </pc:sldMkLst>
        <pc:graphicFrameChg chg="add del mod modGraphic">
          <ac:chgData name="Eduardo Reyes" userId="S::ereyeso@turismograncanaria.com::915112d5-50e1-4ba9-a791-7cebf726d370" providerId="AD" clId="Web-{C8C70A6B-77F9-79EB-FD6D-43F70B0E12B8}" dt="2024-03-25T11:56:30.237" v="77"/>
          <ac:graphicFrameMkLst>
            <pc:docMk/>
            <pc:sldMk cId="2275528140" sldId="513"/>
            <ac:graphicFrameMk id="3" creationId="{208DA3B6-9D40-7446-3D77-558914720573}"/>
          </ac:graphicFrameMkLst>
        </pc:graphicFrameChg>
        <pc:graphicFrameChg chg="mod modGraphic">
          <ac:chgData name="Eduardo Reyes" userId="S::ereyeso@turismograncanaria.com::915112d5-50e1-4ba9-a791-7cebf726d370" providerId="AD" clId="Web-{C8C70A6B-77F9-79EB-FD6D-43F70B0E12B8}" dt="2024-03-25T11:56:50.721" v="96"/>
          <ac:graphicFrameMkLst>
            <pc:docMk/>
            <pc:sldMk cId="2275528140" sldId="513"/>
            <ac:graphicFrameMk id="13" creationId="{00000000-0000-0000-0000-000000000000}"/>
          </ac:graphicFrameMkLst>
        </pc:graphicFrameChg>
      </pc:sldChg>
    </pc:docChg>
  </pc:docChgLst>
  <pc:docChgLst>
    <pc:chgData name="Eduardo Reyes" userId="S::ereyeso@turismograncanaria.com::915112d5-50e1-4ba9-a791-7cebf726d370" providerId="AD" clId="Web-{B9D9F687-534D-2EE4-5626-F066CFC85A88}"/>
    <pc:docChg chg="modSld">
      <pc:chgData name="Eduardo Reyes" userId="S::ereyeso@turismograncanaria.com::915112d5-50e1-4ba9-a791-7cebf726d370" providerId="AD" clId="Web-{B9D9F687-534D-2EE4-5626-F066CFC85A88}" dt="2024-04-08T11:48:31.356" v="121"/>
      <pc:docMkLst>
        <pc:docMk/>
      </pc:docMkLst>
      <pc:sldChg chg="modSp">
        <pc:chgData name="Eduardo Reyes" userId="S::ereyeso@turismograncanaria.com::915112d5-50e1-4ba9-a791-7cebf726d370" providerId="AD" clId="Web-{B9D9F687-534D-2EE4-5626-F066CFC85A88}" dt="2024-04-08T11:48:31.356" v="121"/>
        <pc:sldMkLst>
          <pc:docMk/>
          <pc:sldMk cId="3288496499" sldId="432"/>
        </pc:sldMkLst>
        <pc:graphicFrameChg chg="mod modGraphic">
          <ac:chgData name="Eduardo Reyes" userId="S::ereyeso@turismograncanaria.com::915112d5-50e1-4ba9-a791-7cebf726d370" providerId="AD" clId="Web-{B9D9F687-534D-2EE4-5626-F066CFC85A88}" dt="2024-04-08T11:48:31.356" v="121"/>
          <ac:graphicFrameMkLst>
            <pc:docMk/>
            <pc:sldMk cId="3288496499" sldId="432"/>
            <ac:graphicFrameMk id="15" creationId="{00000000-0000-0000-0000-000000000000}"/>
          </ac:graphicFrameMkLst>
        </pc:graphicFrameChg>
        <pc:graphicFrameChg chg="mod modGraphic">
          <ac:chgData name="Eduardo Reyes" userId="S::ereyeso@turismograncanaria.com::915112d5-50e1-4ba9-a791-7cebf726d370" providerId="AD" clId="Web-{B9D9F687-534D-2EE4-5626-F066CFC85A88}" dt="2024-04-08T11:46:47.510" v="19"/>
          <ac:graphicFrameMkLst>
            <pc:docMk/>
            <pc:sldMk cId="3288496499" sldId="432"/>
            <ac:graphicFrameMk id="16" creationId="{00000000-0000-0000-0000-000000000000}"/>
          </ac:graphicFrameMkLst>
        </pc:graphicFrameChg>
      </pc:sldChg>
      <pc:sldChg chg="modSp">
        <pc:chgData name="Eduardo Reyes" userId="S::ereyeso@turismograncanaria.com::915112d5-50e1-4ba9-a791-7cebf726d370" providerId="AD" clId="Web-{B9D9F687-534D-2EE4-5626-F066CFC85A88}" dt="2024-04-08T11:48:22.418" v="119"/>
        <pc:sldMkLst>
          <pc:docMk/>
          <pc:sldMk cId="1412564599" sldId="521"/>
        </pc:sldMkLst>
        <pc:graphicFrameChg chg="mod modGraphic">
          <ac:chgData name="Eduardo Reyes" userId="S::ereyeso@turismograncanaria.com::915112d5-50e1-4ba9-a791-7cebf726d370" providerId="AD" clId="Web-{B9D9F687-534D-2EE4-5626-F066CFC85A88}" dt="2024-04-08T11:48:22.418" v="119"/>
          <ac:graphicFrameMkLst>
            <pc:docMk/>
            <pc:sldMk cId="1412564599" sldId="521"/>
            <ac:graphicFrameMk id="12" creationId="{00000000-0000-0000-0000-000000000000}"/>
          </ac:graphicFrameMkLst>
        </pc:graphicFrameChg>
      </pc:sldChg>
      <pc:sldChg chg="modSp">
        <pc:chgData name="Eduardo Reyes" userId="S::ereyeso@turismograncanaria.com::915112d5-50e1-4ba9-a791-7cebf726d370" providerId="AD" clId="Web-{B9D9F687-534D-2EE4-5626-F066CFC85A88}" dt="2024-04-08T11:48:09.887" v="68"/>
        <pc:sldMkLst>
          <pc:docMk/>
          <pc:sldMk cId="1189836848" sldId="524"/>
        </pc:sldMkLst>
        <pc:graphicFrameChg chg="mod modGraphic">
          <ac:chgData name="Eduardo Reyes" userId="S::ereyeso@turismograncanaria.com::915112d5-50e1-4ba9-a791-7cebf726d370" providerId="AD" clId="Web-{B9D9F687-534D-2EE4-5626-F066CFC85A88}" dt="2024-04-08T11:48:09.887" v="68"/>
          <ac:graphicFrameMkLst>
            <pc:docMk/>
            <pc:sldMk cId="1189836848" sldId="524"/>
            <ac:graphicFrameMk id="12" creationId="{00000000-0000-0000-0000-000000000000}"/>
          </ac:graphicFrameMkLst>
        </pc:graphicFrameChg>
      </pc:sldChg>
    </pc:docChg>
  </pc:docChgLst>
  <pc:docChgLst>
    <pc:chgData name="Eduardo Reyes" userId="S::ereyeso@turismograncanaria.com::915112d5-50e1-4ba9-a791-7cebf726d370" providerId="AD" clId="Web-{56215DB3-B531-28A1-5173-526906496D3C}"/>
    <pc:docChg chg="modSld">
      <pc:chgData name="Eduardo Reyes" userId="S::ereyeso@turismograncanaria.com::915112d5-50e1-4ba9-a791-7cebf726d370" providerId="AD" clId="Web-{56215DB3-B531-28A1-5173-526906496D3C}" dt="2024-04-09T11:42:56.543" v="6"/>
      <pc:docMkLst>
        <pc:docMk/>
      </pc:docMkLst>
      <pc:sldChg chg="modSp">
        <pc:chgData name="Eduardo Reyes" userId="S::ereyeso@turismograncanaria.com::915112d5-50e1-4ba9-a791-7cebf726d370" providerId="AD" clId="Web-{56215DB3-B531-28A1-5173-526906496D3C}" dt="2024-04-09T11:41:55.663" v="4"/>
        <pc:sldMkLst>
          <pc:docMk/>
          <pc:sldMk cId="3288496499" sldId="432"/>
        </pc:sldMkLst>
        <pc:graphicFrameChg chg="mod modGraphic">
          <ac:chgData name="Eduardo Reyes" userId="S::ereyeso@turismograncanaria.com::915112d5-50e1-4ba9-a791-7cebf726d370" providerId="AD" clId="Web-{56215DB3-B531-28A1-5173-526906496D3C}" dt="2024-04-09T11:41:55.663" v="4"/>
          <ac:graphicFrameMkLst>
            <pc:docMk/>
            <pc:sldMk cId="3288496499" sldId="432"/>
            <ac:graphicFrameMk id="18" creationId="{00000000-0000-0000-0000-000000000000}"/>
          </ac:graphicFrameMkLst>
        </pc:graphicFrameChg>
      </pc:sldChg>
      <pc:sldChg chg="modSp">
        <pc:chgData name="Eduardo Reyes" userId="S::ereyeso@turismograncanaria.com::915112d5-50e1-4ba9-a791-7cebf726d370" providerId="AD" clId="Web-{56215DB3-B531-28A1-5173-526906496D3C}" dt="2024-04-09T11:42:56.543" v="6"/>
        <pc:sldMkLst>
          <pc:docMk/>
          <pc:sldMk cId="3201263983" sldId="522"/>
        </pc:sldMkLst>
        <pc:graphicFrameChg chg="modGraphic">
          <ac:chgData name="Eduardo Reyes" userId="S::ereyeso@turismograncanaria.com::915112d5-50e1-4ba9-a791-7cebf726d370" providerId="AD" clId="Web-{56215DB3-B531-28A1-5173-526906496D3C}" dt="2024-04-09T11:42:56.543" v="6"/>
          <ac:graphicFrameMkLst>
            <pc:docMk/>
            <pc:sldMk cId="3201263983" sldId="522"/>
            <ac:graphicFrameMk id="8" creationId="{00000000-0000-0000-0000-000000000000}"/>
          </ac:graphicFrameMkLst>
        </pc:graphicFrameChg>
      </pc:sldChg>
    </pc:docChg>
  </pc:docChgLst>
  <pc:docChgLst>
    <pc:chgData name="Eduardo Reyes" userId="S::ereyeso@turismograncanaria.com::915112d5-50e1-4ba9-a791-7cebf726d370" providerId="AD" clId="Web-{A534F7CD-D879-9EA5-C7F6-52DD53B25EA9}"/>
    <pc:docChg chg="modSld">
      <pc:chgData name="Eduardo Reyes" userId="S::ereyeso@turismograncanaria.com::915112d5-50e1-4ba9-a791-7cebf726d370" providerId="AD" clId="Web-{A534F7CD-D879-9EA5-C7F6-52DD53B25EA9}" dt="2024-06-19T12:27:25.892" v="8" actId="1076"/>
      <pc:docMkLst>
        <pc:docMk/>
      </pc:docMkLst>
      <pc:sldChg chg="modSp">
        <pc:chgData name="Eduardo Reyes" userId="S::ereyeso@turismograncanaria.com::915112d5-50e1-4ba9-a791-7cebf726d370" providerId="AD" clId="Web-{A534F7CD-D879-9EA5-C7F6-52DD53B25EA9}" dt="2024-06-19T12:27:25.892" v="8" actId="1076"/>
        <pc:sldMkLst>
          <pc:docMk/>
          <pc:sldMk cId="2275528140" sldId="513"/>
        </pc:sldMkLst>
        <pc:graphicFrameChg chg="mod modGraphic">
          <ac:chgData name="Eduardo Reyes" userId="S::ereyeso@turismograncanaria.com::915112d5-50e1-4ba9-a791-7cebf726d370" providerId="AD" clId="Web-{A534F7CD-D879-9EA5-C7F6-52DD53B25EA9}" dt="2024-06-19T12:27:25.892" v="8" actId="1076"/>
          <ac:graphicFrameMkLst>
            <pc:docMk/>
            <pc:sldMk cId="2275528140" sldId="513"/>
            <ac:graphicFrameMk id="13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lisis\Desktop\3%204%20y%203%205%20apartados%20tablas%20y%20graficos%20ict%20julio%2024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lisis\Desktop\1%204%20apartado%20pasajeros%20canarias%20ict%20julio%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lisis\Downloads\dataset-ISTAC-C00065A_000036-~latest-selection%20(11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lisis\Downloads\dataset-ISTAC-C00065A_000036-~latest-selection%20(11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lisis\Desktop\3%204%20y%203%205%20apartados%20tablas%20y%20graficos%20ict%20julio%2024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42640348051643"/>
          <c:y val="0.10855161769587575"/>
          <c:w val="0.47146191512702951"/>
          <c:h val="0.8038293836612832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% TURISTAS TOTALES NACIONALIDADES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B07-4E7B-915A-982AEBA13CE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B07-4E7B-915A-982AEBA13CE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B07-4E7B-915A-982AEBA13CE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B07-4E7B-915A-982AEBA13CE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B07-4E7B-915A-982AEBA13CE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B07-4E7B-915A-982AEBA13CE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B07-4E7B-915A-982AEBA13CE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B07-4E7B-915A-982AEBA13CE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EB07-4E7B-915A-982AEBA13CE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EB07-4E7B-915A-982AEBA13CE5}"/>
              </c:ext>
            </c:extLst>
          </c:dPt>
          <c:dLbls>
            <c:dLbl>
              <c:idx val="0"/>
              <c:layout>
                <c:manualLayout>
                  <c:x val="-8.2326715655092919E-2"/>
                  <c:y val="0.1426731053424988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B07-4E7B-915A-982AEBA13CE5}"/>
                </c:ext>
              </c:extLst>
            </c:dLbl>
            <c:dLbl>
              <c:idx val="1"/>
              <c:layout>
                <c:manualLayout>
                  <c:x val="-0.13370375626485623"/>
                  <c:y val="3.000320087765362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B07-4E7B-915A-982AEBA13CE5}"/>
                </c:ext>
              </c:extLst>
            </c:dLbl>
            <c:dLbl>
              <c:idx val="2"/>
              <c:layout>
                <c:manualLayout>
                  <c:x val="8.9180306822791329E-3"/>
                  <c:y val="-6.5184505378694151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B07-4E7B-915A-982AEBA13CE5}"/>
                </c:ext>
              </c:extLst>
            </c:dLbl>
            <c:dLbl>
              <c:idx val="3"/>
              <c:layout>
                <c:manualLayout>
                  <c:x val="1.5928521186534074E-2"/>
                  <c:y val="-1.70635458274367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B07-4E7B-915A-982AEBA13CE5}"/>
                </c:ext>
              </c:extLst>
            </c:dLbl>
            <c:dLbl>
              <c:idx val="4"/>
              <c:layout>
                <c:manualLayout>
                  <c:x val="1.6504688805681865E-2"/>
                  <c:y val="1.271055000703797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EB07-4E7B-915A-982AEBA13CE5}"/>
                </c:ext>
              </c:extLst>
            </c:dLbl>
            <c:dLbl>
              <c:idx val="5"/>
              <c:layout>
                <c:manualLayout>
                  <c:x val="-2.7763932139055245E-2"/>
                  <c:y val="3.160495829464095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EB07-4E7B-915A-982AEBA13CE5}"/>
                </c:ext>
              </c:extLst>
            </c:dLbl>
            <c:dLbl>
              <c:idx val="6"/>
              <c:layout>
                <c:manualLayout>
                  <c:x val="-3.4724346330102282E-2"/>
                  <c:y val="3.58854316553284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EB07-4E7B-915A-982AEBA13CE5}"/>
                </c:ext>
              </c:extLst>
            </c:dLbl>
            <c:dLbl>
              <c:idx val="7"/>
              <c:layout>
                <c:manualLayout>
                  <c:x val="3.3941493078448119E-2"/>
                  <c:y val="-1.242771241416543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EB07-4E7B-915A-982AEBA13CE5}"/>
                </c:ext>
              </c:extLst>
            </c:dLbl>
            <c:dLbl>
              <c:idx val="8"/>
              <c:layout>
                <c:manualLayout>
                  <c:x val="0.15689266615958761"/>
                  <c:y val="1.240562602870636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EB07-4E7B-915A-982AEBA13CE5}"/>
                </c:ext>
              </c:extLst>
            </c:dLbl>
            <c:dLbl>
              <c:idx val="9"/>
              <c:layout>
                <c:manualLayout>
                  <c:x val="6.6580131961719274E-2"/>
                  <c:y val="0.1253557309060725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EB07-4E7B-915A-982AEBA13C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Hoja1!$A$2:$A$11</c:f>
              <c:strCache>
                <c:ptCount val="10"/>
                <c:pt idx="0">
                  <c:v>España</c:v>
                </c:pt>
                <c:pt idx="1">
                  <c:v>Alemania</c:v>
                </c:pt>
                <c:pt idx="2">
                  <c:v>Bélgica</c:v>
                </c:pt>
                <c:pt idx="3">
                  <c:v>Francia</c:v>
                </c:pt>
                <c:pt idx="4">
                  <c:v>Irlanda</c:v>
                </c:pt>
                <c:pt idx="5">
                  <c:v>Italia</c:v>
                </c:pt>
                <c:pt idx="6">
                  <c:v>Países Bajos</c:v>
                </c:pt>
                <c:pt idx="7">
                  <c:v>Países Nórdicos</c:v>
                </c:pt>
                <c:pt idx="8">
                  <c:v>Reino Unido</c:v>
                </c:pt>
                <c:pt idx="9">
                  <c:v>Otros</c:v>
                </c:pt>
              </c:strCache>
            </c:strRef>
          </c:cat>
          <c:val>
            <c:numRef>
              <c:f>Hoja1!$B$2:$B$11</c:f>
              <c:numCache>
                <c:formatCode>0.00%</c:formatCode>
                <c:ptCount val="10"/>
                <c:pt idx="0">
                  <c:v>0.1439</c:v>
                </c:pt>
                <c:pt idx="1">
                  <c:v>0.13969999999999999</c:v>
                </c:pt>
                <c:pt idx="2">
                  <c:v>4.0599999999999997E-2</c:v>
                </c:pt>
                <c:pt idx="3">
                  <c:v>4.2599999999999999E-2</c:v>
                </c:pt>
                <c:pt idx="4">
                  <c:v>3.1899999999999998E-2</c:v>
                </c:pt>
                <c:pt idx="5">
                  <c:v>2.6599999999999999E-2</c:v>
                </c:pt>
                <c:pt idx="6">
                  <c:v>7.8100000000000003E-2</c:v>
                </c:pt>
                <c:pt idx="7">
                  <c:v>0.1008</c:v>
                </c:pt>
                <c:pt idx="8">
                  <c:v>0.27789999999999998</c:v>
                </c:pt>
                <c:pt idx="9">
                  <c:v>0.1179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EB07-4E7B-915A-982AEBA13CE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783869472126063"/>
          <c:y val="0.17737213548645922"/>
          <c:w val="0.20305171626412916"/>
          <c:h val="0.695493685106820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solidFill>
            <a:schemeClr val="tx1"/>
          </a:solidFill>
          <a:latin typeface="Century Gothic" panose="020B0502020202020204" pitchFamily="34" charset="0"/>
        </a:defRPr>
      </a:pPr>
      <a:endParaRPr lang="es-E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Julio 2023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Sheet0!$B$72:$G$72</c:f>
              <c:strCache>
                <c:ptCount val="6"/>
                <c:pt idx="0">
                  <c:v>Canarias</c:v>
                </c:pt>
                <c:pt idx="1">
                  <c:v>Lanzarote</c:v>
                </c:pt>
                <c:pt idx="2">
                  <c:v>Fuerteventura</c:v>
                </c:pt>
                <c:pt idx="3">
                  <c:v>Gran Canaria</c:v>
                </c:pt>
                <c:pt idx="4">
                  <c:v>Tenerife</c:v>
                </c:pt>
                <c:pt idx="5">
                  <c:v>La Palma</c:v>
                </c:pt>
              </c:strCache>
            </c:strRef>
          </c:cat>
          <c:val>
            <c:numRef>
              <c:f>Sheet0!$B$73:$G$73</c:f>
              <c:numCache>
                <c:formatCode>General</c:formatCode>
                <c:ptCount val="6"/>
                <c:pt idx="0">
                  <c:v>76.48</c:v>
                </c:pt>
                <c:pt idx="1">
                  <c:v>84.55</c:v>
                </c:pt>
                <c:pt idx="2">
                  <c:v>73.13</c:v>
                </c:pt>
                <c:pt idx="3">
                  <c:v>71.95</c:v>
                </c:pt>
                <c:pt idx="4">
                  <c:v>80.040000000000006</c:v>
                </c:pt>
                <c:pt idx="5">
                  <c:v>44.74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76-4921-B84D-F7634EEDA537}"/>
            </c:ext>
          </c:extLst>
        </c:ser>
        <c:ser>
          <c:idx val="1"/>
          <c:order val="1"/>
          <c:tx>
            <c:v>Julio 2024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Sheet0!$B$72:$G$72</c:f>
              <c:strCache>
                <c:ptCount val="6"/>
                <c:pt idx="0">
                  <c:v>Canarias</c:v>
                </c:pt>
                <c:pt idx="1">
                  <c:v>Lanzarote</c:v>
                </c:pt>
                <c:pt idx="2">
                  <c:v>Fuerteventura</c:v>
                </c:pt>
                <c:pt idx="3">
                  <c:v>Gran Canaria</c:v>
                </c:pt>
                <c:pt idx="4">
                  <c:v>Tenerife</c:v>
                </c:pt>
                <c:pt idx="5">
                  <c:v>La Palma</c:v>
                </c:pt>
              </c:strCache>
            </c:strRef>
          </c:cat>
          <c:val>
            <c:numRef>
              <c:f>Sheet0!$B$74:$G$74</c:f>
              <c:numCache>
                <c:formatCode>General</c:formatCode>
                <c:ptCount val="6"/>
                <c:pt idx="0">
                  <c:v>78.599999999999994</c:v>
                </c:pt>
                <c:pt idx="1">
                  <c:v>83.93</c:v>
                </c:pt>
                <c:pt idx="2">
                  <c:v>79.260000000000005</c:v>
                </c:pt>
                <c:pt idx="3">
                  <c:v>74.739999999999995</c:v>
                </c:pt>
                <c:pt idx="4">
                  <c:v>80.81</c:v>
                </c:pt>
                <c:pt idx="5">
                  <c:v>51.4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76-4921-B84D-F7634EEDA5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9506528"/>
        <c:axId val="459507360"/>
      </c:barChart>
      <c:catAx>
        <c:axId val="459506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ES"/>
          </a:p>
        </c:txPr>
        <c:crossAx val="459507360"/>
        <c:crosses val="autoZero"/>
        <c:auto val="1"/>
        <c:lblAlgn val="ctr"/>
        <c:lblOffset val="100"/>
        <c:noMultiLvlLbl val="0"/>
      </c:catAx>
      <c:valAx>
        <c:axId val="459507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ES"/>
          </a:p>
        </c:txPr>
        <c:crossAx val="459506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  <a:latin typeface="Century Gothic" panose="020B0502020202020204" pitchFamily="34" charset="0"/>
        </a:defRPr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Julio 2023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Hoja1!$C$3:$G$3</c:f>
              <c:strCache>
                <c:ptCount val="5"/>
                <c:pt idx="0">
                  <c:v>Lanzarote</c:v>
                </c:pt>
                <c:pt idx="1">
                  <c:v>Fuerteventura</c:v>
                </c:pt>
                <c:pt idx="2">
                  <c:v>Gran Canaria</c:v>
                </c:pt>
                <c:pt idx="3">
                  <c:v>Tenerife</c:v>
                </c:pt>
                <c:pt idx="4">
                  <c:v>La Palma</c:v>
                </c:pt>
              </c:strCache>
            </c:strRef>
          </c:cat>
          <c:val>
            <c:numRef>
              <c:f>Hoja1!$C$4:$G$4</c:f>
              <c:numCache>
                <c:formatCode>#,##0</c:formatCode>
                <c:ptCount val="5"/>
                <c:pt idx="0">
                  <c:v>230430</c:v>
                </c:pt>
                <c:pt idx="1">
                  <c:v>172097</c:v>
                </c:pt>
                <c:pt idx="2">
                  <c:v>271374</c:v>
                </c:pt>
                <c:pt idx="3">
                  <c:v>437514</c:v>
                </c:pt>
                <c:pt idx="4">
                  <c:v>3447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E4-4266-AACB-EAFF3B2F7A37}"/>
            </c:ext>
          </c:extLst>
        </c:ser>
        <c:ser>
          <c:idx val="1"/>
          <c:order val="1"/>
          <c:tx>
            <c:v>Julio 2024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Hoja1!$C$3:$G$3</c:f>
              <c:strCache>
                <c:ptCount val="5"/>
                <c:pt idx="0">
                  <c:v>Lanzarote</c:v>
                </c:pt>
                <c:pt idx="1">
                  <c:v>Fuerteventura</c:v>
                </c:pt>
                <c:pt idx="2">
                  <c:v>Gran Canaria</c:v>
                </c:pt>
                <c:pt idx="3">
                  <c:v>Tenerife</c:v>
                </c:pt>
                <c:pt idx="4">
                  <c:v>La Palma</c:v>
                </c:pt>
              </c:strCache>
            </c:strRef>
          </c:cat>
          <c:val>
            <c:numRef>
              <c:f>Hoja1!$C$5:$G$5</c:f>
              <c:numCache>
                <c:formatCode>#,##0</c:formatCode>
                <c:ptCount val="5"/>
                <c:pt idx="0">
                  <c:v>240994</c:v>
                </c:pt>
                <c:pt idx="1">
                  <c:v>183544</c:v>
                </c:pt>
                <c:pt idx="2">
                  <c:v>275963</c:v>
                </c:pt>
                <c:pt idx="3">
                  <c:v>488019</c:v>
                </c:pt>
                <c:pt idx="4">
                  <c:v>6770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E4-4266-AACB-EAFF3B2F7A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05509807"/>
        <c:axId val="1405508143"/>
      </c:barChart>
      <c:catAx>
        <c:axId val="1405509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ES"/>
          </a:p>
        </c:txPr>
        <c:crossAx val="1405508143"/>
        <c:crosses val="autoZero"/>
        <c:auto val="1"/>
        <c:lblAlgn val="ctr"/>
        <c:lblOffset val="100"/>
        <c:noMultiLvlLbl val="0"/>
      </c:catAx>
      <c:valAx>
        <c:axId val="14055081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ES"/>
          </a:p>
        </c:txPr>
        <c:crossAx val="1405509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  <a:latin typeface="Century Gothic" panose="020B0502020202020204" pitchFamily="34" charset="0"/>
        </a:defRPr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Motivo de la estancia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D90-406D-8107-D5CF9D6370C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D90-406D-8107-D5CF9D6370C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D90-406D-8107-D5CF9D6370C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D90-406D-8107-D5CF9D6370CD}"/>
              </c:ext>
            </c:extLst>
          </c:dPt>
          <c:dLbls>
            <c:dLbl>
              <c:idx val="1"/>
              <c:layout>
                <c:manualLayout>
                  <c:x val="-6.7077256369345806E-2"/>
                  <c:y val="2.842450311558234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D90-406D-8107-D5CF9D6370CD}"/>
                </c:ext>
              </c:extLst>
            </c:dLbl>
            <c:dLbl>
              <c:idx val="2"/>
              <c:layout>
                <c:manualLayout>
                  <c:x val="2.0088367227101132E-2"/>
                  <c:y val="-2.975130530829754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D90-406D-8107-D5CF9D6370CD}"/>
                </c:ext>
              </c:extLst>
            </c:dLbl>
            <c:dLbl>
              <c:idx val="3"/>
              <c:layout>
                <c:manualLayout>
                  <c:x val="9.3175733048217482E-2"/>
                  <c:y val="-8.350143624272445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D90-406D-8107-D5CF9D6370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ln>
                      <a:noFill/>
                    </a:ln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Hoja1!$A$2:$A$5</c:f>
              <c:strCache>
                <c:ptCount val="4"/>
                <c:pt idx="0">
                  <c:v>Vacaciones, recreo y           ocio</c:v>
                </c:pt>
                <c:pt idx="1">
                  <c:v>Visita y salud</c:v>
                </c:pt>
                <c:pt idx="2">
                  <c:v>Educación, religión, compras y otros motivos personales</c:v>
                </c:pt>
                <c:pt idx="3">
                  <c:v>Negocios y motivos profesionales</c:v>
                </c:pt>
              </c:strCache>
            </c:strRef>
          </c:cat>
          <c:val>
            <c:numRef>
              <c:f>Hoja1!$B$2:$B$5</c:f>
              <c:numCache>
                <c:formatCode>0.00%</c:formatCode>
                <c:ptCount val="4"/>
                <c:pt idx="0">
                  <c:v>0.97050000000000003</c:v>
                </c:pt>
                <c:pt idx="1">
                  <c:v>8.6E-3</c:v>
                </c:pt>
                <c:pt idx="2">
                  <c:v>6.1000000000000004E-3</c:v>
                </c:pt>
                <c:pt idx="3">
                  <c:v>1.4800000000000001E-2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D90-406D-8107-D5CF9D6370C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800308308364423"/>
          <c:y val="8.8472626914411504E-2"/>
          <c:w val="0.33698095864279054"/>
          <c:h val="0.823054370731960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Paquete turístico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8C6-45F4-9C75-DFA95F0C6E5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8C6-45F4-9C75-DFA95F0C6E5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8C6-45F4-9C75-DFA95F0C6E5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8C6-45F4-9C75-DFA95F0C6E5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Hoja1!$A$2:$A$5</c:f>
              <c:strCache>
                <c:ptCount val="2"/>
                <c:pt idx="0">
                  <c:v>Sí contrataron un paquete turístico</c:v>
                </c:pt>
                <c:pt idx="1">
                  <c:v>No contrataron un paquete turístico</c:v>
                </c:pt>
              </c:strCache>
            </c:strRef>
          </c:cat>
          <c:val>
            <c:numRef>
              <c:f>Hoja1!$B$2:$B$5</c:f>
              <c:numCache>
                <c:formatCode>0.00%</c:formatCode>
                <c:ptCount val="4"/>
                <c:pt idx="0">
                  <c:v>0.59250000000000003</c:v>
                </c:pt>
                <c:pt idx="1">
                  <c:v>0.40749999999999997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8C6-45F4-9C75-DFA95F0C6E5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469790248906595"/>
          <c:y val="0.27754986051637143"/>
          <c:w val="0.33297226358109455"/>
          <c:h val="0.455920136403274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0">
          <a:latin typeface="Century Gothic" panose="020B0502020202020204" pitchFamily="34" charset="0"/>
        </a:defRPr>
      </a:pPr>
      <a:endParaRPr lang="es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549344177787962E-2"/>
          <c:y val="0.12919543123205982"/>
          <c:w val="0.51250218171436968"/>
          <c:h val="0.790180111145724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Tipo de alojamiento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783-4D73-B567-07EFD7545D5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783-4D73-B567-07EFD7545D5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783-4D73-B567-07EFD7545D5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783-4D73-B567-07EFD7545D5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783-4D73-B567-07EFD7545D5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783-4D73-B567-07EFD7545D52}"/>
              </c:ext>
            </c:extLst>
          </c:dPt>
          <c:dLbls>
            <c:dLbl>
              <c:idx val="1"/>
              <c:layout>
                <c:manualLayout>
                  <c:x val="9.0351162430946208E-2"/>
                  <c:y val="9.133016065508110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783-4D73-B567-07EFD7545D52}"/>
                </c:ext>
              </c:extLst>
            </c:dLbl>
            <c:dLbl>
              <c:idx val="2"/>
              <c:layout>
                <c:manualLayout>
                  <c:x val="-3.72276014040544E-2"/>
                  <c:y val="2.747943136556817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783-4D73-B567-07EFD7545D52}"/>
                </c:ext>
              </c:extLst>
            </c:dLbl>
            <c:dLbl>
              <c:idx val="3"/>
              <c:layout>
                <c:manualLayout>
                  <c:x val="-5.5063764689646327E-2"/>
                  <c:y val="-8.713160032042015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783-4D73-B567-07EFD7545D52}"/>
                </c:ext>
              </c:extLst>
            </c:dLbl>
            <c:dLbl>
              <c:idx val="4"/>
              <c:layout>
                <c:manualLayout>
                  <c:x val="2.3932335510011504E-2"/>
                  <c:y val="-8.492036781558045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783-4D73-B567-07EFD7545D52}"/>
                </c:ext>
              </c:extLst>
            </c:dLbl>
            <c:dLbl>
              <c:idx val="5"/>
              <c:layout>
                <c:manualLayout>
                  <c:x val="0.14547508825332403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783-4D73-B567-07EFD7545D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Hoja1!$A$2:$A$7</c:f>
              <c:strCache>
                <c:ptCount val="6"/>
                <c:pt idx="0">
                  <c:v>Hoteles y alojamientos</c:v>
                </c:pt>
                <c:pt idx="1">
                  <c:v>Apartamentos</c:v>
                </c:pt>
                <c:pt idx="2">
                  <c:v>Vivienda de amigos y familiares</c:v>
                </c:pt>
                <c:pt idx="3">
                  <c:v>Cruceros</c:v>
                </c:pt>
                <c:pt idx="4">
                  <c:v>Vivienda propia</c:v>
                </c:pt>
                <c:pt idx="5">
                  <c:v>Otro</c:v>
                </c:pt>
              </c:strCache>
            </c:strRef>
          </c:cat>
          <c:val>
            <c:numRef>
              <c:f>Hoja1!$B$2:$B$7</c:f>
              <c:numCache>
                <c:formatCode>0.00%</c:formatCode>
                <c:ptCount val="6"/>
                <c:pt idx="0">
                  <c:v>0.70340000000000003</c:v>
                </c:pt>
                <c:pt idx="1">
                  <c:v>0.1923</c:v>
                </c:pt>
                <c:pt idx="2">
                  <c:v>6.13E-2</c:v>
                </c:pt>
                <c:pt idx="3">
                  <c:v>9.5999999999999992E-3</c:v>
                </c:pt>
                <c:pt idx="4">
                  <c:v>1.6899999999999998E-2</c:v>
                </c:pt>
                <c:pt idx="5">
                  <c:v>1.66E-2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783-4D73-B567-07EFD7545D5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7009312706981"/>
          <c:y val="9.2409353374424269E-2"/>
          <c:w val="0.34144134311523106"/>
          <c:h val="0.815181293251151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680351047140678E-2"/>
          <c:y val="9.1648193019539109E-2"/>
          <c:w val="0.53614706909824172"/>
          <c:h val="0.7643247237545325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Número de pernoctaciones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89B-4052-A59D-81CEC3C9CA7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9B-4052-A59D-81CEC3C9CA7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89B-4052-A59D-81CEC3C9CA7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89B-4052-A59D-81CEC3C9CA7B}"/>
              </c:ext>
            </c:extLst>
          </c:dPt>
          <c:dLbls>
            <c:dLbl>
              <c:idx val="2"/>
              <c:layout>
                <c:manualLayout>
                  <c:x val="-6.7423626730095984E-2"/>
                  <c:y val="2.089532745613582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89B-4052-A59D-81CEC3C9CA7B}"/>
                </c:ext>
              </c:extLst>
            </c:dLbl>
            <c:dLbl>
              <c:idx val="3"/>
              <c:layout>
                <c:manualLayout>
                  <c:x val="7.2971361575806415E-2"/>
                  <c:y val="-6.070698217937481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89B-4052-A59D-81CEC3C9CA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Hoja1!$A$2:$A$5</c:f>
              <c:strCache>
                <c:ptCount val="4"/>
                <c:pt idx="0">
                  <c:v>De 1 a 7 noches</c:v>
                </c:pt>
                <c:pt idx="1">
                  <c:v>De 8 a 15 noches</c:v>
                </c:pt>
                <c:pt idx="2">
                  <c:v>De 16 a 31 noches</c:v>
                </c:pt>
                <c:pt idx="3">
                  <c:v>Más de 31 noches</c:v>
                </c:pt>
              </c:strCache>
            </c:strRef>
          </c:cat>
          <c:val>
            <c:numRef>
              <c:f>Hoja1!$B$2:$B$5</c:f>
              <c:numCache>
                <c:formatCode>0.00%</c:formatCode>
                <c:ptCount val="4"/>
                <c:pt idx="0">
                  <c:v>0.59899999999999998</c:v>
                </c:pt>
                <c:pt idx="1">
                  <c:v>0.36420000000000002</c:v>
                </c:pt>
                <c:pt idx="2">
                  <c:v>3.1899999999999998E-2</c:v>
                </c:pt>
                <c:pt idx="3">
                  <c:v>4.8999999999999998E-3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89B-4052-A59D-81CEC3C9CA7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881702166849617"/>
          <c:y val="0.34386795208881105"/>
          <c:w val="0.34137892709397394"/>
          <c:h val="0.320993968139403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Julio 2023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Sheet0!$C$55:$C$64</c:f>
              <c:strCache>
                <c:ptCount val="10"/>
                <c:pt idx="0">
                  <c:v>Alemania</c:v>
                </c:pt>
                <c:pt idx="1">
                  <c:v>Bélgica</c:v>
                </c:pt>
                <c:pt idx="2">
                  <c:v>Dinamarca</c:v>
                </c:pt>
                <c:pt idx="3">
                  <c:v>Francia</c:v>
                </c:pt>
                <c:pt idx="4">
                  <c:v>Países Bajos</c:v>
                </c:pt>
                <c:pt idx="5">
                  <c:v>Reino Unido</c:v>
                </c:pt>
                <c:pt idx="6">
                  <c:v>Suecia</c:v>
                </c:pt>
                <c:pt idx="7">
                  <c:v>Otros (excluida España)</c:v>
                </c:pt>
                <c:pt idx="8">
                  <c:v>España</c:v>
                </c:pt>
                <c:pt idx="9">
                  <c:v>Mundo (excluida España)</c:v>
                </c:pt>
              </c:strCache>
            </c:strRef>
          </c:cat>
          <c:val>
            <c:numRef>
              <c:f>Sheet0!$D$55:$D$64</c:f>
              <c:numCache>
                <c:formatCode>0.00</c:formatCode>
                <c:ptCount val="10"/>
                <c:pt idx="0">
                  <c:v>8.9530797246000002</c:v>
                </c:pt>
                <c:pt idx="1">
                  <c:v>8.0632668009999993</c:v>
                </c:pt>
                <c:pt idx="2">
                  <c:v>8.7627534336000004</c:v>
                </c:pt>
                <c:pt idx="3">
                  <c:v>7.0725394357000004</c:v>
                </c:pt>
                <c:pt idx="4">
                  <c:v>8.0246098439000004</c:v>
                </c:pt>
                <c:pt idx="5">
                  <c:v>8.1302654147000002</c:v>
                </c:pt>
                <c:pt idx="6">
                  <c:v>8.4037664782999997</c:v>
                </c:pt>
                <c:pt idx="7">
                  <c:v>7.8996196861000003</c:v>
                </c:pt>
                <c:pt idx="8">
                  <c:v>4.0725542494999996</c:v>
                </c:pt>
                <c:pt idx="9">
                  <c:v>8.1727899511000004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72-4F88-A27C-BBBF33B9FAD5}"/>
            </c:ext>
          </c:extLst>
        </c:ser>
        <c:ser>
          <c:idx val="1"/>
          <c:order val="1"/>
          <c:tx>
            <c:v>Julio 2024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Sheet0!$C$55:$C$64</c:f>
              <c:strCache>
                <c:ptCount val="10"/>
                <c:pt idx="0">
                  <c:v>Alemania</c:v>
                </c:pt>
                <c:pt idx="1">
                  <c:v>Bélgica</c:v>
                </c:pt>
                <c:pt idx="2">
                  <c:v>Dinamarca</c:v>
                </c:pt>
                <c:pt idx="3">
                  <c:v>Francia</c:v>
                </c:pt>
                <c:pt idx="4">
                  <c:v>Países Bajos</c:v>
                </c:pt>
                <c:pt idx="5">
                  <c:v>Reino Unido</c:v>
                </c:pt>
                <c:pt idx="6">
                  <c:v>Suecia</c:v>
                </c:pt>
                <c:pt idx="7">
                  <c:v>Otros (excluida España)</c:v>
                </c:pt>
                <c:pt idx="8">
                  <c:v>España</c:v>
                </c:pt>
                <c:pt idx="9">
                  <c:v>Mundo (excluida España)</c:v>
                </c:pt>
              </c:strCache>
            </c:strRef>
          </c:cat>
          <c:val>
            <c:numRef>
              <c:f>Sheet0!$E$55:$E$64</c:f>
              <c:numCache>
                <c:formatCode>0.00</c:formatCode>
                <c:ptCount val="10"/>
                <c:pt idx="0">
                  <c:v>9.2196458349999997</c:v>
                </c:pt>
                <c:pt idx="1">
                  <c:v>8.7784571119999999</c:v>
                </c:pt>
                <c:pt idx="2">
                  <c:v>7.4430460410999997</c:v>
                </c:pt>
                <c:pt idx="3">
                  <c:v>7.4884458541000001</c:v>
                </c:pt>
                <c:pt idx="4">
                  <c:v>8.4944974637000001</c:v>
                </c:pt>
                <c:pt idx="5">
                  <c:v>8.1883608768999991</c:v>
                </c:pt>
                <c:pt idx="6">
                  <c:v>7.6559359296</c:v>
                </c:pt>
                <c:pt idx="7">
                  <c:v>7.8049206016000001</c:v>
                </c:pt>
                <c:pt idx="8">
                  <c:v>4.6669354700000003</c:v>
                </c:pt>
                <c:pt idx="9">
                  <c:v>8.2519987846999996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72-4F88-A27C-BBBF33B9FA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8710800"/>
        <c:axId val="338707888"/>
      </c:barChart>
      <c:catAx>
        <c:axId val="33871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ES"/>
          </a:p>
        </c:txPr>
        <c:crossAx val="338707888"/>
        <c:crosses val="autoZero"/>
        <c:auto val="1"/>
        <c:lblAlgn val="ctr"/>
        <c:lblOffset val="100"/>
        <c:noMultiLvlLbl val="0"/>
      </c:catAx>
      <c:valAx>
        <c:axId val="338707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ES"/>
          </a:p>
        </c:txPr>
        <c:crossAx val="338710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  <a:latin typeface="Century Gothic" panose="020B0502020202020204" pitchFamily="34" charset="0"/>
        </a:defRPr>
      </a:pPr>
      <a:endParaRPr lang="es-E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Julio 2023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Sheet0!$C$77:$C$86</c:f>
              <c:strCache>
                <c:ptCount val="10"/>
                <c:pt idx="0">
                  <c:v>Alemania</c:v>
                </c:pt>
                <c:pt idx="1">
                  <c:v>Bélgica</c:v>
                </c:pt>
                <c:pt idx="2">
                  <c:v>Dinamarca</c:v>
                </c:pt>
                <c:pt idx="3">
                  <c:v>Francia</c:v>
                </c:pt>
                <c:pt idx="4">
                  <c:v>Países Bajos</c:v>
                </c:pt>
                <c:pt idx="5">
                  <c:v>Reino Unido</c:v>
                </c:pt>
                <c:pt idx="6">
                  <c:v>Suecia</c:v>
                </c:pt>
                <c:pt idx="7">
                  <c:v>Otros (excluida España)</c:v>
                </c:pt>
                <c:pt idx="8">
                  <c:v>España</c:v>
                </c:pt>
                <c:pt idx="9">
                  <c:v>Mundo (excluida España)</c:v>
                </c:pt>
              </c:strCache>
            </c:strRef>
          </c:cat>
          <c:val>
            <c:numRef>
              <c:f>Sheet0!$D$77:$D$86</c:f>
              <c:numCache>
                <c:formatCode>#,##0</c:formatCode>
                <c:ptCount val="10"/>
                <c:pt idx="0">
                  <c:v>336788</c:v>
                </c:pt>
                <c:pt idx="1">
                  <c:v>88067</c:v>
                </c:pt>
                <c:pt idx="2">
                  <c:v>53593</c:v>
                </c:pt>
                <c:pt idx="3">
                  <c:v>63667</c:v>
                </c:pt>
                <c:pt idx="4">
                  <c:v>173797</c:v>
                </c:pt>
                <c:pt idx="5">
                  <c:v>559346</c:v>
                </c:pt>
                <c:pt idx="6">
                  <c:v>44624</c:v>
                </c:pt>
                <c:pt idx="7">
                  <c:v>490203</c:v>
                </c:pt>
                <c:pt idx="8">
                  <c:v>484019</c:v>
                </c:pt>
                <c:pt idx="9">
                  <c:v>1810085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A9-46C4-80FC-0D9A16D3017C}"/>
            </c:ext>
          </c:extLst>
        </c:ser>
        <c:ser>
          <c:idx val="1"/>
          <c:order val="1"/>
          <c:tx>
            <c:v>Julio 2024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Sheet0!$C$77:$C$86</c:f>
              <c:strCache>
                <c:ptCount val="10"/>
                <c:pt idx="0">
                  <c:v>Alemania</c:v>
                </c:pt>
                <c:pt idx="1">
                  <c:v>Bélgica</c:v>
                </c:pt>
                <c:pt idx="2">
                  <c:v>Dinamarca</c:v>
                </c:pt>
                <c:pt idx="3">
                  <c:v>Francia</c:v>
                </c:pt>
                <c:pt idx="4">
                  <c:v>Países Bajos</c:v>
                </c:pt>
                <c:pt idx="5">
                  <c:v>Reino Unido</c:v>
                </c:pt>
                <c:pt idx="6">
                  <c:v>Suecia</c:v>
                </c:pt>
                <c:pt idx="7">
                  <c:v>Otros (excluida España)</c:v>
                </c:pt>
                <c:pt idx="8">
                  <c:v>España</c:v>
                </c:pt>
                <c:pt idx="9">
                  <c:v>Mundo (excluida España)</c:v>
                </c:pt>
              </c:strCache>
            </c:strRef>
          </c:cat>
          <c:val>
            <c:numRef>
              <c:f>Sheet0!$E$77:$E$86</c:f>
              <c:numCache>
                <c:formatCode>#,##0</c:formatCode>
                <c:ptCount val="10"/>
                <c:pt idx="0">
                  <c:v>348309</c:v>
                </c:pt>
                <c:pt idx="1">
                  <c:v>97634</c:v>
                </c:pt>
                <c:pt idx="2">
                  <c:v>46720</c:v>
                </c:pt>
                <c:pt idx="3">
                  <c:v>66108</c:v>
                </c:pt>
                <c:pt idx="4">
                  <c:v>197599</c:v>
                </c:pt>
                <c:pt idx="5">
                  <c:v>612907</c:v>
                </c:pt>
                <c:pt idx="6">
                  <c:v>48753</c:v>
                </c:pt>
                <c:pt idx="7">
                  <c:v>483148</c:v>
                </c:pt>
                <c:pt idx="8">
                  <c:v>544006</c:v>
                </c:pt>
                <c:pt idx="9">
                  <c:v>1901178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A9-46C4-80FC-0D9A16D301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815712"/>
        <c:axId val="31816128"/>
      </c:barChart>
      <c:catAx>
        <c:axId val="3181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ES"/>
          </a:p>
        </c:txPr>
        <c:crossAx val="31816128"/>
        <c:crosses val="autoZero"/>
        <c:auto val="1"/>
        <c:lblAlgn val="ctr"/>
        <c:lblOffset val="100"/>
        <c:noMultiLvlLbl val="0"/>
      </c:catAx>
      <c:valAx>
        <c:axId val="3181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ES"/>
          </a:p>
        </c:txPr>
        <c:crossAx val="31815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  <a:latin typeface="Century Gothic" panose="020B0502020202020204" pitchFamily="34" charset="0"/>
        </a:defRPr>
      </a:pPr>
      <a:endParaRPr lang="es-E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Julio 2023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Sheet0!$B$50:$G$50</c:f>
              <c:strCache>
                <c:ptCount val="6"/>
                <c:pt idx="0">
                  <c:v>Canarias</c:v>
                </c:pt>
                <c:pt idx="1">
                  <c:v>Lanzarote</c:v>
                </c:pt>
                <c:pt idx="2">
                  <c:v>Fuerteventura</c:v>
                </c:pt>
                <c:pt idx="3">
                  <c:v>Gran Canaria</c:v>
                </c:pt>
                <c:pt idx="4">
                  <c:v>Tenerife</c:v>
                </c:pt>
                <c:pt idx="5">
                  <c:v>La Palma</c:v>
                </c:pt>
              </c:strCache>
            </c:strRef>
          </c:cat>
          <c:val>
            <c:numRef>
              <c:f>Sheet0!$B$51:$G$51</c:f>
              <c:numCache>
                <c:formatCode>General</c:formatCode>
                <c:ptCount val="6"/>
                <c:pt idx="0">
                  <c:v>109.43</c:v>
                </c:pt>
                <c:pt idx="1">
                  <c:v>114.83</c:v>
                </c:pt>
                <c:pt idx="2">
                  <c:v>108.22</c:v>
                </c:pt>
                <c:pt idx="3">
                  <c:v>104.75</c:v>
                </c:pt>
                <c:pt idx="4">
                  <c:v>112.62</c:v>
                </c:pt>
                <c:pt idx="5">
                  <c:v>72.760000000000005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18-4D47-8034-216DFB98AA8B}"/>
            </c:ext>
          </c:extLst>
        </c:ser>
        <c:ser>
          <c:idx val="1"/>
          <c:order val="1"/>
          <c:tx>
            <c:v>Julio 2024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Sheet0!$B$50:$G$50</c:f>
              <c:strCache>
                <c:ptCount val="6"/>
                <c:pt idx="0">
                  <c:v>Canarias</c:v>
                </c:pt>
                <c:pt idx="1">
                  <c:v>Lanzarote</c:v>
                </c:pt>
                <c:pt idx="2">
                  <c:v>Fuerteventura</c:v>
                </c:pt>
                <c:pt idx="3">
                  <c:v>Gran Canaria</c:v>
                </c:pt>
                <c:pt idx="4">
                  <c:v>Tenerife</c:v>
                </c:pt>
                <c:pt idx="5">
                  <c:v>La Palma</c:v>
                </c:pt>
              </c:strCache>
            </c:strRef>
          </c:cat>
          <c:val>
            <c:numRef>
              <c:f>Sheet0!$B$52:$G$52</c:f>
              <c:numCache>
                <c:formatCode>General</c:formatCode>
                <c:ptCount val="6"/>
                <c:pt idx="0">
                  <c:v>118.59</c:v>
                </c:pt>
                <c:pt idx="1">
                  <c:v>131.69999999999999</c:v>
                </c:pt>
                <c:pt idx="2">
                  <c:v>109.32</c:v>
                </c:pt>
                <c:pt idx="3">
                  <c:v>113.72</c:v>
                </c:pt>
                <c:pt idx="4">
                  <c:v>122.28</c:v>
                </c:pt>
                <c:pt idx="5">
                  <c:v>78.86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18-4D47-8034-216DFB98AA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3149376"/>
        <c:axId val="463153120"/>
      </c:barChart>
      <c:catAx>
        <c:axId val="46314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ES"/>
          </a:p>
        </c:txPr>
        <c:crossAx val="463153120"/>
        <c:crosses val="autoZero"/>
        <c:auto val="1"/>
        <c:lblAlgn val="ctr"/>
        <c:lblOffset val="100"/>
        <c:noMultiLvlLbl val="0"/>
      </c:catAx>
      <c:valAx>
        <c:axId val="463153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ES"/>
          </a:p>
        </c:txPr>
        <c:crossAx val="463149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  <a:latin typeface="Century Gothic" panose="020B0502020202020204" pitchFamily="34" charset="0"/>
        </a:defRPr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20887" cy="493312"/>
          </a:xfrm>
          <a:prstGeom prst="rect">
            <a:avLst/>
          </a:prstGeom>
        </p:spPr>
        <p:txBody>
          <a:bodyPr vert="horz" lIns="92501" tIns="46250" rIns="92501" bIns="4625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19621" y="2"/>
            <a:ext cx="2920887" cy="493312"/>
          </a:xfrm>
          <a:prstGeom prst="rect">
            <a:avLst/>
          </a:prstGeom>
        </p:spPr>
        <p:txBody>
          <a:bodyPr vert="horz" lIns="92501" tIns="46250" rIns="92501" bIns="4625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3C02A28-8064-449A-A873-34D4DA17B403}" type="datetimeFigureOut">
              <a:rPr lang="es-ES_tradnl"/>
              <a:pPr>
                <a:defRPr/>
              </a:pPr>
              <a:t>04/09/2024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01" tIns="46250" rIns="92501" bIns="46250" rtlCol="0" anchor="ctr"/>
          <a:lstStyle/>
          <a:p>
            <a:pPr lvl="0"/>
            <a:endParaRPr lang="es-ES_tradnl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4051" y="4688872"/>
            <a:ext cx="5394011" cy="4443020"/>
          </a:xfrm>
          <a:prstGeom prst="rect">
            <a:avLst/>
          </a:prstGeom>
        </p:spPr>
        <p:txBody>
          <a:bodyPr vert="horz" lIns="92501" tIns="46250" rIns="92501" bIns="46250" rtlCol="0">
            <a:normAutofit/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7746"/>
            <a:ext cx="2920887" cy="493312"/>
          </a:xfrm>
          <a:prstGeom prst="rect">
            <a:avLst/>
          </a:prstGeom>
        </p:spPr>
        <p:txBody>
          <a:bodyPr vert="horz" lIns="92501" tIns="46250" rIns="92501" bIns="4625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19621" y="9377746"/>
            <a:ext cx="2920887" cy="493312"/>
          </a:xfrm>
          <a:prstGeom prst="rect">
            <a:avLst/>
          </a:prstGeom>
        </p:spPr>
        <p:txBody>
          <a:bodyPr vert="horz" lIns="92501" tIns="46250" rIns="92501" bIns="4625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E0F00C-30F5-44E5-8F22-016C3AF961A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57179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dirty="0"/>
              <a:t>Actualizado 01/03/2023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0F00C-30F5-44E5-8F22-016C3AF961AA}" type="slidenum">
              <a:rPr lang="es-ES_tradnl" smtClean="0"/>
              <a:pPr>
                <a:defRPr/>
              </a:pPr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890410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dirty="0"/>
              <a:t>Actualizado 01/03/2023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0F00C-30F5-44E5-8F22-016C3AF961AA}" type="slidenum">
              <a:rPr lang="es-ES_tradnl" smtClean="0"/>
              <a:pPr>
                <a:defRPr/>
              </a:pPr>
              <a:t>16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236539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dirty="0"/>
              <a:t>Actualizado 01/03/2023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0F00C-30F5-44E5-8F22-016C3AF961AA}" type="slidenum">
              <a:rPr lang="es-ES_tradnl" smtClean="0"/>
              <a:pPr>
                <a:defRPr/>
              </a:pPr>
              <a:t>17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37430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dirty="0"/>
              <a:t>Actualizado 01/03/2023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0F00C-30F5-44E5-8F22-016C3AF961AA}" type="slidenum">
              <a:rPr lang="es-ES_tradnl" smtClean="0"/>
              <a:pPr>
                <a:defRPr/>
              </a:pPr>
              <a:t>18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588462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dirty="0"/>
              <a:t>Actualizado 01/03/2023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0F00C-30F5-44E5-8F22-016C3AF961AA}" type="slidenum">
              <a:rPr lang="es-ES_tradnl" smtClean="0"/>
              <a:pPr>
                <a:defRPr/>
              </a:pPr>
              <a:t>19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63535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dirty="0"/>
              <a:t>Actualizado 01/03/2023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0F00C-30F5-44E5-8F22-016C3AF961AA}" type="slidenum">
              <a:rPr lang="es-ES_tradnl" smtClean="0"/>
              <a:pPr>
                <a:defRPr/>
              </a:pPr>
              <a:t>20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66417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dirty="0"/>
              <a:t>Actualizado 01/03/2023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0F00C-30F5-44E5-8F22-016C3AF961AA}" type="slidenum">
              <a:rPr lang="es-ES_tradnl" smtClean="0"/>
              <a:pPr>
                <a:defRPr/>
              </a:pPr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56366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dirty="0"/>
              <a:t>Actualizado 01/03/2023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0F00C-30F5-44E5-8F22-016C3AF961AA}" type="slidenum">
              <a:rPr lang="es-ES_tradnl" smtClean="0"/>
              <a:pPr>
                <a:defRPr/>
              </a:pPr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44552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dirty="0"/>
              <a:t>Actualizado 01/03/2023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0F00C-30F5-44E5-8F22-016C3AF961AA}" type="slidenum">
              <a:rPr lang="es-ES_tradnl" smtClean="0"/>
              <a:pPr>
                <a:defRPr/>
              </a:pPr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94155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dirty="0"/>
              <a:t>Actualizado 01/03/2023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0F00C-30F5-44E5-8F22-016C3AF961AA}" type="slidenum">
              <a:rPr lang="es-ES_tradnl" smtClean="0"/>
              <a:pPr>
                <a:defRPr/>
              </a:pPr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4494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dirty="0"/>
              <a:t>Actualizado 01/03/2023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0F00C-30F5-44E5-8F22-016C3AF961AA}" type="slidenum">
              <a:rPr lang="es-ES_tradnl" smtClean="0"/>
              <a:pPr>
                <a:defRPr/>
              </a:pPr>
              <a:t>11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01238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dirty="0"/>
              <a:t>Actualizado 01/03/2023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0F00C-30F5-44E5-8F22-016C3AF961AA}" type="slidenum">
              <a:rPr lang="es-ES_tradnl" smtClean="0"/>
              <a:pPr>
                <a:defRPr/>
              </a:pPr>
              <a:t>12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08582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dirty="0"/>
              <a:t>Actualizado 01/03/2023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0F00C-30F5-44E5-8F22-016C3AF961AA}" type="slidenum">
              <a:rPr lang="es-ES_tradnl" smtClean="0"/>
              <a:pPr>
                <a:defRPr/>
              </a:pPr>
              <a:t>14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668702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dirty="0"/>
              <a:t>Actualizado 01/03/2023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0F00C-30F5-44E5-8F22-016C3AF961AA}" type="slidenum">
              <a:rPr lang="es-ES_tradnl" smtClean="0"/>
              <a:pPr>
                <a:defRPr/>
              </a:pPr>
              <a:t>15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65728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CA0E3-F295-47FB-B3F0-1D44A40054B8}" type="datetime1">
              <a:rPr lang="es-ES_tradnl"/>
              <a:pPr>
                <a:defRPr/>
              </a:pPr>
              <a:t>04/09/2024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0D2F2-77AE-477B-8D50-BC0EE9A9208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1481F-5935-4F07-AD4B-DBD4C358A990}" type="datetime1">
              <a:rPr lang="es-ES_tradnl"/>
              <a:pPr>
                <a:defRPr/>
              </a:pPr>
              <a:t>04/09/2024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D4851-F520-466C-ACA4-E1BB2E5DE8E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59FD7-C982-4117-A221-C92DF39D6C40}" type="datetime1">
              <a:rPr lang="es-ES_tradnl"/>
              <a:pPr>
                <a:defRPr/>
              </a:pPr>
              <a:t>04/09/2024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93E0-939F-4F4A-98C8-6D2D7CFC26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AC6F6-B790-4214-81B0-EFBBF1AEDD79}" type="datetime1">
              <a:rPr lang="es-ES_tradnl"/>
              <a:pPr>
                <a:defRPr/>
              </a:pPr>
              <a:t>04/09/2024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38B83-E735-47D9-9825-86DE4508F9A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91358-A9FB-497C-AC8F-289FA0A0C363}" type="datetime1">
              <a:rPr lang="es-ES_tradnl"/>
              <a:pPr>
                <a:defRPr/>
              </a:pPr>
              <a:t>04/09/2024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FE294-19DB-48AF-9843-CF7FD012059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7F110-7B00-4A31-8182-5C4CED52484B}" type="datetime1">
              <a:rPr lang="es-ES_tradnl"/>
              <a:pPr>
                <a:defRPr/>
              </a:pPr>
              <a:t>04/09/2024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19C49-F3DD-4A73-8E1C-84635BFE4CF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2B251-0B3E-427B-BE60-1A0F2BEC4FFE}" type="datetime1">
              <a:rPr lang="es-ES_tradnl"/>
              <a:pPr>
                <a:defRPr/>
              </a:pPr>
              <a:t>04/09/2024</a:t>
            </a:fld>
            <a:endParaRPr lang="es-ES_tradn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93CD5-957A-4FD0-BA2C-1290BCC9208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D8F4B-1160-4E95-896F-E36DA04E28ED}" type="datetime1">
              <a:rPr lang="es-ES_tradnl"/>
              <a:pPr>
                <a:defRPr/>
              </a:pPr>
              <a:t>04/09/2024</a:t>
            </a:fld>
            <a:endParaRPr lang="es-ES_tradn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8F9C7-E321-4F1B-805D-AA8D3CDABDC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FCCA1-26CB-4AF9-AC61-D689B36F395E}" type="datetime1">
              <a:rPr lang="es-ES_tradnl"/>
              <a:pPr>
                <a:defRPr/>
              </a:pPr>
              <a:t>04/09/2024</a:t>
            </a:fld>
            <a:endParaRPr lang="es-ES_tradn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84EB3-F3D8-45F3-88B3-7ABD4675415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24C4D-7D6C-4F6F-B41B-FEE7646A4789}" type="datetime1">
              <a:rPr lang="es-ES_tradnl"/>
              <a:pPr>
                <a:defRPr/>
              </a:pPr>
              <a:t>04/09/2024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8342A-3FA1-491C-AC76-BFC8B9B2B62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DCB0C-EBF4-49EE-906A-0C479B1AA18E}" type="datetime1">
              <a:rPr lang="es-ES_tradnl"/>
              <a:pPr>
                <a:defRPr/>
              </a:pPr>
              <a:t>04/09/2024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38FB9-15D2-4FE0-9ACC-11CD3FDFCDE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FEFA27-8EF3-4147-8A53-88E7929D629F}" type="datetime1">
              <a:rPr lang="es-ES_tradnl"/>
              <a:pPr>
                <a:defRPr/>
              </a:pPr>
              <a:t>04/09/2024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347A2F-2DF5-4EF1-827A-1FC7550A936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Pantalla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70" cy="6858000"/>
          </a:xfrm>
          <a:prstGeom prst="rect">
            <a:avLst/>
          </a:prstGeom>
        </p:spPr>
      </p:pic>
      <p:sp>
        <p:nvSpPr>
          <p:cNvPr id="2051" name="CuadroTexto 4"/>
          <p:cNvSpPr txBox="1">
            <a:spLocks noChangeArrowheads="1"/>
          </p:cNvSpPr>
          <p:nvPr/>
        </p:nvSpPr>
        <p:spPr bwMode="auto">
          <a:xfrm>
            <a:off x="0" y="1524000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4400" b="1" dirty="0">
                <a:solidFill>
                  <a:srgbClr val="1795CF"/>
                </a:solidFill>
                <a:latin typeface="Century Gothic" panose="020B0502020202020204" pitchFamily="34" charset="0"/>
              </a:rPr>
              <a:t>Situación del </a:t>
            </a:r>
          </a:p>
          <a:p>
            <a:pPr algn="ctr"/>
            <a:r>
              <a:rPr lang="es-ES_tradnl" sz="4400" b="1" dirty="0">
                <a:solidFill>
                  <a:srgbClr val="1795CF"/>
                </a:solidFill>
                <a:latin typeface="Century Gothic" panose="020B0502020202020204" pitchFamily="34" charset="0"/>
              </a:rPr>
              <a:t>Sector Turístico</a:t>
            </a:r>
          </a:p>
        </p:txBody>
      </p:sp>
      <p:sp>
        <p:nvSpPr>
          <p:cNvPr id="2052" name="CuadroTexto 5"/>
          <p:cNvSpPr txBox="1">
            <a:spLocks noChangeArrowheads="1"/>
          </p:cNvSpPr>
          <p:nvPr/>
        </p:nvSpPr>
        <p:spPr bwMode="auto">
          <a:xfrm>
            <a:off x="0" y="311943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400" dirty="0" smtClean="0">
                <a:solidFill>
                  <a:srgbClr val="1795CF"/>
                </a:solidFill>
                <a:latin typeface="Century Gothic" panose="020B0502020202020204" pitchFamily="34" charset="0"/>
              </a:rPr>
              <a:t>Julio </a:t>
            </a:r>
            <a:r>
              <a:rPr lang="es-ES_tradnl" sz="2400" dirty="0">
                <a:solidFill>
                  <a:srgbClr val="1795CF"/>
                </a:solidFill>
                <a:latin typeface="Century Gothic" panose="020B0502020202020204" pitchFamily="34" charset="0"/>
              </a:rPr>
              <a:t>2024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70" cy="6858000"/>
          </a:xfrm>
          <a:prstGeom prst="rect">
            <a:avLst/>
          </a:prstGeom>
        </p:spPr>
      </p:pic>
      <p:sp>
        <p:nvSpPr>
          <p:cNvPr id="5" name="CuadroTexto 3"/>
          <p:cNvSpPr txBox="1">
            <a:spLocks noChangeArrowheads="1"/>
          </p:cNvSpPr>
          <p:nvPr/>
        </p:nvSpPr>
        <p:spPr bwMode="auto">
          <a:xfrm>
            <a:off x="469900" y="3505200"/>
            <a:ext cx="8062913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_tradnl" sz="4800" dirty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es-ES_tradnl" sz="4800" dirty="0">
                <a:solidFill>
                  <a:schemeClr val="bg1"/>
                </a:solidFill>
                <a:latin typeface="Century Gothic" panose="020B0502020202020204" pitchFamily="34" charset="0"/>
              </a:rPr>
              <a:t>Sección 2</a:t>
            </a:r>
          </a:p>
          <a:p>
            <a:pPr algn="r"/>
            <a:r>
              <a:rPr lang="es-ES_tradnl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Perfil del cliente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8859276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7584" y="6363991"/>
            <a:ext cx="2057400" cy="365125"/>
          </a:xfrm>
        </p:spPr>
        <p:txBody>
          <a:bodyPr/>
          <a:lstStyle/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11</a:t>
            </a:fld>
            <a:r>
              <a:rPr lang="es-ES_tradnl" sz="18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6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>
            <a:off x="0" y="620688"/>
            <a:ext cx="8856474" cy="0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142979" y="-20597"/>
            <a:ext cx="9248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1795CF"/>
                </a:solidFill>
                <a:latin typeface="Century Gothic" panose="020B0502020202020204" pitchFamily="34" charset="0"/>
              </a:rPr>
              <a:t>2.1 Turistas según motivo de la estancia y contratación de paquetes turísticos. </a:t>
            </a:r>
          </a:p>
          <a:p>
            <a:r>
              <a:rPr lang="es-ES" b="1" dirty="0">
                <a:solidFill>
                  <a:srgbClr val="1795CF"/>
                </a:solidFill>
                <a:latin typeface="Century Gothic" panose="020B0502020202020204" pitchFamily="34" charset="0"/>
              </a:rPr>
              <a:t>Julio 2024 </a:t>
            </a:r>
          </a:p>
        </p:txBody>
      </p:sp>
      <p:graphicFrame>
        <p:nvGraphicFramePr>
          <p:cNvPr id="12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864436"/>
              </p:ext>
            </p:extLst>
          </p:nvPr>
        </p:nvGraphicFramePr>
        <p:xfrm>
          <a:off x="611188" y="1130682"/>
          <a:ext cx="3960811" cy="24423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6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2215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ES" sz="1200" b="1" kern="1200" dirty="0">
                        <a:solidFill>
                          <a:srgbClr val="1795CF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 smtClean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 smtClean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21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GRAN CANARIA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1795C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1795C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57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Vacaciones, recreo y</a:t>
                      </a:r>
                      <a:r>
                        <a:rPr lang="es-E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</a:t>
                      </a:r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ocio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96,76%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97,05%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15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Visita y salud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0,90%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0,86%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59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Educación, religión, compras y otros motivos personales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0,32%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0,61%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57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Negocios y motivos profesionales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2,01%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1,48%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Gráfico 12"/>
          <p:cNvGraphicFramePr/>
          <p:nvPr>
            <p:extLst>
              <p:ext uri="{D42A27DB-BD31-4B8C-83A1-F6EECF244321}">
                <p14:modId xmlns:p14="http://schemas.microsoft.com/office/powerpoint/2010/main" val="1582438267"/>
              </p:ext>
            </p:extLst>
          </p:nvPr>
        </p:nvGraphicFramePr>
        <p:xfrm>
          <a:off x="4363721" y="1020075"/>
          <a:ext cx="4780279" cy="2663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209789"/>
              </p:ext>
            </p:extLst>
          </p:nvPr>
        </p:nvGraphicFramePr>
        <p:xfrm>
          <a:off x="552516" y="3839667"/>
          <a:ext cx="3960811" cy="1666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6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9125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ES" sz="1200" b="1" kern="1200" dirty="0">
                        <a:solidFill>
                          <a:srgbClr val="1795CF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 smtClean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 smtClean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12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GRAN CANARIA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ES" sz="1200" kern="1200" dirty="0">
                        <a:solidFill>
                          <a:srgbClr val="1795CF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ES" sz="1200" kern="1200" dirty="0">
                        <a:solidFill>
                          <a:srgbClr val="1795CF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97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Sí contrataron un </a:t>
                      </a:r>
                    </a:p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paquete turístico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51,44%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59,25%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97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 contrataron un </a:t>
                      </a:r>
                    </a:p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paquete turístico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48,56%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40,75%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val="1314946363"/>
              </p:ext>
            </p:extLst>
          </p:nvPr>
        </p:nvGraphicFramePr>
        <p:xfrm>
          <a:off x="4691386" y="3520298"/>
          <a:ext cx="3800743" cy="2304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5 CuadroTexto"/>
          <p:cNvSpPr txBox="1">
            <a:spLocks noChangeArrowheads="1"/>
          </p:cNvSpPr>
          <p:nvPr/>
        </p:nvSpPr>
        <p:spPr bwMode="auto">
          <a:xfrm>
            <a:off x="287523" y="5904444"/>
            <a:ext cx="8280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50" b="1" i="1" dirty="0">
                <a:latin typeface="Century Gothic" panose="020B0502020202020204" pitchFamily="34" charset="0"/>
              </a:rPr>
              <a:t>Fuente</a:t>
            </a:r>
            <a:r>
              <a:rPr lang="es-ES" sz="1050" i="1" dirty="0">
                <a:latin typeface="Century Gothic" panose="020B0502020202020204" pitchFamily="34" charset="0"/>
              </a:rPr>
              <a:t>: ISTAC – FRONTUR.</a:t>
            </a:r>
          </a:p>
        </p:txBody>
      </p:sp>
    </p:spTree>
    <p:extLst>
      <p:ext uri="{BB962C8B-B14F-4D97-AF65-F5344CB8AC3E}">
        <p14:creationId xmlns:p14="http://schemas.microsoft.com/office/powerpoint/2010/main" val="233834399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7584" y="6363991"/>
            <a:ext cx="2057400" cy="365125"/>
          </a:xfrm>
        </p:spPr>
        <p:txBody>
          <a:bodyPr/>
          <a:lstStyle/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12</a:t>
            </a:fld>
            <a:r>
              <a:rPr lang="es-ES_tradnl" sz="18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6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>
            <a:off x="0" y="620688"/>
            <a:ext cx="8856474" cy="0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142267" y="19908"/>
            <a:ext cx="8859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1795CF"/>
                </a:solidFill>
                <a:latin typeface="Century Gothic" panose="020B0502020202020204" pitchFamily="34" charset="0"/>
              </a:rPr>
              <a:t>2.2 Turistas según tipo de alojamiento y número de pernoctaciones. </a:t>
            </a:r>
            <a:endParaRPr lang="es-ES" b="1" dirty="0" smtClean="0">
              <a:solidFill>
                <a:srgbClr val="1795CF"/>
              </a:solidFill>
              <a:latin typeface="Century Gothic" panose="020B0502020202020204" pitchFamily="34" charset="0"/>
            </a:endParaRPr>
          </a:p>
          <a:p>
            <a:r>
              <a:rPr lang="es-ES" b="1" dirty="0">
                <a:solidFill>
                  <a:srgbClr val="1795CF"/>
                </a:solidFill>
                <a:latin typeface="Century Gothic" panose="020B0502020202020204" pitchFamily="34" charset="0"/>
              </a:rPr>
              <a:t>Julio 2024 </a:t>
            </a:r>
          </a:p>
        </p:txBody>
      </p:sp>
      <p:graphicFrame>
        <p:nvGraphicFramePr>
          <p:cNvPr id="13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386929"/>
              </p:ext>
            </p:extLst>
          </p:nvPr>
        </p:nvGraphicFramePr>
        <p:xfrm>
          <a:off x="395920" y="1090704"/>
          <a:ext cx="4308345" cy="2366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2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7697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ES" sz="1200" b="1" kern="1200" dirty="0">
                        <a:solidFill>
                          <a:srgbClr val="1795CF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 smtClean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 smtClean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896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GRAN CANARIA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ES" sz="12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ES" sz="12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12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Hoteles y alojamientos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69,51%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70,34%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98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Apartamentos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18,12%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19,23%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619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Vivienda de amigos y familiares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7,81%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6,13%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02696978"/>
                  </a:ext>
                </a:extLst>
              </a:tr>
              <a:tr h="27898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Cruceros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0,80%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0,96%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98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Vivienda propia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1,98%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1,69%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986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Otro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1,79%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1,66%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Gráfico 13"/>
          <p:cNvGraphicFramePr/>
          <p:nvPr>
            <p:extLst>
              <p:ext uri="{D42A27DB-BD31-4B8C-83A1-F6EECF244321}">
                <p14:modId xmlns:p14="http://schemas.microsoft.com/office/powerpoint/2010/main" val="4102297388"/>
              </p:ext>
            </p:extLst>
          </p:nvPr>
        </p:nvGraphicFramePr>
        <p:xfrm>
          <a:off x="4671624" y="755643"/>
          <a:ext cx="4434586" cy="287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404654"/>
              </p:ext>
            </p:extLst>
          </p:nvPr>
        </p:nvGraphicFramePr>
        <p:xfrm>
          <a:off x="395919" y="3832435"/>
          <a:ext cx="4308345" cy="17327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6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4749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ES" sz="1200" b="1" kern="1200" dirty="0">
                        <a:solidFill>
                          <a:srgbClr val="1795CF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 smtClean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 smtClean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74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GRAN CANARIA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800" b="0" i="0" u="none" strike="noStrike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800" b="0" i="0" u="none" strike="noStrike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82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 1 a 7 noches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57,27%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59,90%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82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 8 a 15 noches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37,40%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36,42%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82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 16 a 31 noches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4,55%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3,19%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825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Más de 31 noches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0,78%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0,49%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7" name="Gráfico 16"/>
          <p:cNvGraphicFramePr/>
          <p:nvPr>
            <p:extLst>
              <p:ext uri="{D42A27DB-BD31-4B8C-83A1-F6EECF244321}">
                <p14:modId xmlns:p14="http://schemas.microsoft.com/office/powerpoint/2010/main" val="4233168556"/>
              </p:ext>
            </p:extLst>
          </p:nvPr>
        </p:nvGraphicFramePr>
        <p:xfrm>
          <a:off x="4815008" y="3457072"/>
          <a:ext cx="4147819" cy="2909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5 CuadroTexto"/>
          <p:cNvSpPr txBox="1">
            <a:spLocks noChangeArrowheads="1"/>
          </p:cNvSpPr>
          <p:nvPr/>
        </p:nvSpPr>
        <p:spPr bwMode="auto">
          <a:xfrm>
            <a:off x="287523" y="5904444"/>
            <a:ext cx="8280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50" b="1" i="1" dirty="0">
                <a:latin typeface="Century Gothic" panose="020B0502020202020204" pitchFamily="34" charset="0"/>
              </a:rPr>
              <a:t>Fuente</a:t>
            </a:r>
            <a:r>
              <a:rPr lang="es-ES" sz="1050" i="1" dirty="0">
                <a:latin typeface="Century Gothic" panose="020B0502020202020204" pitchFamily="34" charset="0"/>
              </a:rPr>
              <a:t>: ISTAC – FRONTUR.</a:t>
            </a:r>
          </a:p>
        </p:txBody>
      </p:sp>
    </p:spTree>
    <p:extLst>
      <p:ext uri="{BB962C8B-B14F-4D97-AF65-F5344CB8AC3E}">
        <p14:creationId xmlns:p14="http://schemas.microsoft.com/office/powerpoint/2010/main" val="81403553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38B83-E735-47D9-9825-86DE4508F9A4}" type="slidenum">
              <a:rPr lang="es-ES_tradnl" smtClean="0"/>
              <a:pPr>
                <a:defRPr/>
              </a:pPr>
              <a:t>13</a:t>
            </a:fld>
            <a:endParaRPr lang="es-ES_tradnl"/>
          </a:p>
        </p:txBody>
      </p:sp>
      <p:pic>
        <p:nvPicPr>
          <p:cNvPr id="5" name="Imagen 4" descr="Pantalla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70" cy="6858000"/>
          </a:xfrm>
          <a:prstGeom prst="rect">
            <a:avLst/>
          </a:prstGeom>
        </p:spPr>
      </p:pic>
      <p:sp>
        <p:nvSpPr>
          <p:cNvPr id="6" name="CuadroTexto 3"/>
          <p:cNvSpPr txBox="1">
            <a:spLocks noChangeArrowheads="1"/>
          </p:cNvSpPr>
          <p:nvPr/>
        </p:nvSpPr>
        <p:spPr bwMode="auto">
          <a:xfrm>
            <a:off x="469900" y="3505200"/>
            <a:ext cx="8062913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/>
          <a:p>
            <a:pPr algn="r"/>
            <a:r>
              <a:rPr lang="es-ES_tradnl" sz="4800" dirty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es-ES_tradnl" sz="4800" dirty="0">
                <a:solidFill>
                  <a:schemeClr val="bg1"/>
                </a:solidFill>
                <a:latin typeface="Century Gothic" panose="020B0502020202020204" pitchFamily="34" charset="0"/>
              </a:rPr>
              <a:t>Sección 3</a:t>
            </a:r>
          </a:p>
          <a:p>
            <a:pPr algn="r"/>
            <a:r>
              <a:rPr lang="es-ES_tradnl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Indicadores Alojativos</a:t>
            </a:r>
          </a:p>
          <a:p>
            <a:endParaRPr lang="es-ES_tradnl" sz="4800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7654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7584" y="6363991"/>
            <a:ext cx="2057400" cy="365125"/>
          </a:xfrm>
        </p:spPr>
        <p:txBody>
          <a:bodyPr/>
          <a:lstStyle/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14</a:t>
            </a:fld>
            <a:r>
              <a:rPr lang="es-ES_tradnl" sz="18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6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>
            <a:off x="0" y="620688"/>
            <a:ext cx="8856474" cy="0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287522" y="4538"/>
            <a:ext cx="8568953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b="1" dirty="0">
                <a:solidFill>
                  <a:srgbClr val="1795CF"/>
                </a:solidFill>
                <a:latin typeface="Century Gothic"/>
                <a:cs typeface="Arial"/>
              </a:rPr>
              <a:t>3.1 Encuesta de ocupación hotelera y extrahotelera en </a:t>
            </a:r>
            <a:r>
              <a:rPr lang="es-ES" b="1" dirty="0">
                <a:solidFill>
                  <a:srgbClr val="1795CF"/>
                </a:solidFill>
                <a:latin typeface="Century Gothic" panose="020B0502020202020204" pitchFamily="34" charset="0"/>
              </a:rPr>
              <a:t>Gran Canaria. </a:t>
            </a:r>
            <a:endParaRPr lang="es-ES" b="1" dirty="0" smtClean="0">
              <a:solidFill>
                <a:srgbClr val="1795CF"/>
              </a:solidFill>
              <a:latin typeface="Century Gothic" panose="020B0502020202020204" pitchFamily="34" charset="0"/>
            </a:endParaRPr>
          </a:p>
          <a:p>
            <a:r>
              <a:rPr lang="es-ES" b="1" dirty="0">
                <a:solidFill>
                  <a:srgbClr val="1795CF"/>
                </a:solidFill>
                <a:latin typeface="Century Gothic"/>
                <a:cs typeface="Arial"/>
              </a:rPr>
              <a:t>Julio 2024</a:t>
            </a: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652606"/>
              </p:ext>
            </p:extLst>
          </p:nvPr>
        </p:nvGraphicFramePr>
        <p:xfrm>
          <a:off x="286614" y="1113993"/>
          <a:ext cx="8569861" cy="4447089"/>
        </p:xfrm>
        <a:graphic>
          <a:graphicData uri="http://schemas.openxmlformats.org/drawingml/2006/table">
            <a:tbl>
              <a:tblPr/>
              <a:tblGrid>
                <a:gridCol w="1477074">
                  <a:extLst>
                    <a:ext uri="{9D8B030D-6E8A-4147-A177-3AD203B41FA5}">
                      <a16:colId xmlns:a16="http://schemas.microsoft.com/office/drawing/2014/main" val="1259744287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16167325"/>
                    </a:ext>
                  </a:extLst>
                </a:gridCol>
                <a:gridCol w="1469876">
                  <a:extLst>
                    <a:ext uri="{9D8B030D-6E8A-4147-A177-3AD203B41FA5}">
                      <a16:colId xmlns:a16="http://schemas.microsoft.com/office/drawing/2014/main" val="655563707"/>
                    </a:ext>
                  </a:extLst>
                </a:gridCol>
                <a:gridCol w="834380">
                  <a:extLst>
                    <a:ext uri="{9D8B030D-6E8A-4147-A177-3AD203B41FA5}">
                      <a16:colId xmlns:a16="http://schemas.microsoft.com/office/drawing/2014/main" val="970277904"/>
                    </a:ext>
                  </a:extLst>
                </a:gridCol>
                <a:gridCol w="708670">
                  <a:extLst>
                    <a:ext uri="{9D8B030D-6E8A-4147-A177-3AD203B41FA5}">
                      <a16:colId xmlns:a16="http://schemas.microsoft.com/office/drawing/2014/main" val="2052428660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2210433722"/>
                    </a:ext>
                  </a:extLst>
                </a:gridCol>
                <a:gridCol w="1465075">
                  <a:extLst>
                    <a:ext uri="{9D8B030D-6E8A-4147-A177-3AD203B41FA5}">
                      <a16:colId xmlns:a16="http://schemas.microsoft.com/office/drawing/2014/main" val="1011128681"/>
                    </a:ext>
                  </a:extLst>
                </a:gridCol>
              </a:tblGrid>
              <a:tr h="230790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 kern="1200" dirty="0" smtClean="0">
                          <a:solidFill>
                            <a:srgbClr val="1380BD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Valor julio</a:t>
                      </a:r>
                      <a:endParaRPr lang="es-ES" sz="1100" b="1" i="0" u="none" strike="noStrike" kern="1200" dirty="0">
                        <a:solidFill>
                          <a:srgbClr val="1380BD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ES" sz="1100" b="1" i="0" u="none" strike="noStrike" dirty="0">
                          <a:solidFill>
                            <a:srgbClr val="1380BD"/>
                          </a:solidFill>
                          <a:effectLst/>
                          <a:latin typeface="Century Gothic" panose="020B0502020202020204" pitchFamily="34" charset="0"/>
                        </a:rPr>
                        <a:t>Variación Interanual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524785"/>
                  </a:ext>
                </a:extLst>
              </a:tr>
              <a:tr h="269979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1380BD"/>
                          </a:solidFill>
                          <a:effectLst/>
                          <a:latin typeface="Century Gothic" panose="020B0502020202020204" pitchFamily="34" charset="0"/>
                        </a:rPr>
                        <a:t>2023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1380BD"/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ES" sz="1100" b="1" i="0" u="none" strike="noStrike" dirty="0">
                        <a:solidFill>
                          <a:srgbClr val="1380BD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1380BD"/>
                          </a:solidFill>
                          <a:effectLst/>
                          <a:latin typeface="Century Gothic" panose="020B0502020202020204" pitchFamily="34" charset="0"/>
                        </a:rPr>
                        <a:t>Var. total 23-24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1380BD"/>
                          </a:solidFill>
                          <a:effectLst/>
                          <a:latin typeface="Century Gothic" panose="020B0502020202020204" pitchFamily="34" charset="0"/>
                        </a:rPr>
                        <a:t>Var. 23-24 (%)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593354"/>
                  </a:ext>
                </a:extLst>
              </a:tr>
              <a:tr h="159720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1380BD"/>
                          </a:solidFill>
                          <a:effectLst/>
                          <a:latin typeface="Century Gothic" panose="020B0502020202020204" pitchFamily="34" charset="0"/>
                        </a:rPr>
                        <a:t>Estancia media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1380BD"/>
                          </a:solidFill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7,05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0,31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4,55%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841391"/>
                  </a:ext>
                </a:extLst>
              </a:tr>
              <a:tr h="21899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1380BD"/>
                          </a:solidFill>
                          <a:effectLst/>
                          <a:latin typeface="Century Gothic" panose="020B0502020202020204" pitchFamily="34" charset="0"/>
                        </a:rPr>
                        <a:t>Extranjeros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0,08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0,97%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829967"/>
                  </a:ext>
                </a:extLst>
              </a:tr>
              <a:tr h="15972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 dirty="0">
                          <a:solidFill>
                            <a:srgbClr val="1380BD"/>
                          </a:solidFill>
                          <a:effectLst/>
                          <a:latin typeface="Century Gothic" panose="020B0502020202020204" pitchFamily="34" charset="0"/>
                        </a:rPr>
                        <a:t>Nacionales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4,78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0,45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9,44%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666112"/>
                  </a:ext>
                </a:extLst>
              </a:tr>
              <a:tr h="15972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1380BD"/>
                          </a:solidFill>
                          <a:effectLst/>
                          <a:latin typeface="Century Gothic" panose="020B0502020202020204" pitchFamily="34" charset="0"/>
                        </a:rPr>
                        <a:t>Canarias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4,41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0,67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17,80%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809757"/>
                  </a:ext>
                </a:extLst>
              </a:tr>
              <a:tr h="14394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8920768"/>
                  </a:ext>
                </a:extLst>
              </a:tr>
              <a:tr h="159720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Pernoctaciones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2.294.104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2.445.184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151.080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6,59%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521950"/>
                  </a:ext>
                </a:extLst>
              </a:tr>
              <a:tr h="21899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Extranjeros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1.810.085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1.901.178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91.093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5,03%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784064"/>
                  </a:ext>
                </a:extLst>
              </a:tr>
              <a:tr h="15972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Nacionales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180.867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191.663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10.796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5,97%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890357"/>
                  </a:ext>
                </a:extLst>
              </a:tr>
              <a:tr h="15972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Canarias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303.152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352.343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49.191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16,23%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578530"/>
                  </a:ext>
                </a:extLst>
              </a:tr>
              <a:tr h="109695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88292"/>
                  </a:ext>
                </a:extLst>
              </a:tr>
              <a:tr h="159720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Viajeros en</a:t>
                      </a:r>
                      <a:r>
                        <a:rPr lang="es-ES" sz="1100" b="1" i="0" u="none" strike="noStrike" baseline="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 alojamiento turístico</a:t>
                      </a:r>
                      <a:endParaRPr lang="es-ES" sz="1100" b="1" i="0" u="none" strike="noStrike" dirty="0"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340.326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346.956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6.630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1,95%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659382"/>
                  </a:ext>
                </a:extLst>
              </a:tr>
              <a:tr h="21899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Extranjeros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221.477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230.390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8.913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4,02%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555958"/>
                  </a:ext>
                </a:extLst>
              </a:tr>
              <a:tr h="15972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Nacionales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37.814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36.616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-1.198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3,17%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889301"/>
                  </a:ext>
                </a:extLst>
              </a:tr>
              <a:tr h="15972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Canarias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81.035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79.950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-1.085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1,34%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930293"/>
                  </a:ext>
                </a:extLst>
              </a:tr>
              <a:tr h="11814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6749341"/>
                  </a:ext>
                </a:extLst>
              </a:tr>
              <a:tr h="27604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Tasa de</a:t>
                      </a:r>
                    </a:p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 ocupación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Por habitaciones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74,66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75,25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0,59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0,79%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609864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Por plazas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71,95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74,74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2,79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3,88%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431998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Plazas totales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ES" sz="1100" b="0" i="0" u="none" strike="noStrike" dirty="0">
                        <a:solidFill>
                          <a:srgbClr val="0070C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102.860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105.530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2.670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2,60%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121834"/>
                  </a:ext>
                </a:extLst>
              </a:tr>
              <a:tr h="43234">
                <a:tc>
                  <a:txBody>
                    <a:bodyPr/>
                    <a:lstStyle/>
                    <a:p>
                      <a:pPr algn="ctr" rtl="0" fontAlgn="ctr"/>
                      <a:endParaRPr lang="es-E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s-E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endParaRPr lang="es-E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E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507674"/>
                  </a:ext>
                </a:extLst>
              </a:tr>
              <a:tr h="278110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</a:rPr>
                        <a:t>      Tarifa media diaria (ADR)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104,75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113,72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8,97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8,56%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BDD7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57767"/>
                  </a:ext>
                </a:extLst>
              </a:tr>
            </a:tbl>
          </a:graphicData>
        </a:graphic>
      </p:graphicFrame>
      <p:sp>
        <p:nvSpPr>
          <p:cNvPr id="13" name="5 CuadroTexto"/>
          <p:cNvSpPr txBox="1">
            <a:spLocks noChangeArrowheads="1"/>
          </p:cNvSpPr>
          <p:nvPr/>
        </p:nvSpPr>
        <p:spPr bwMode="auto">
          <a:xfrm>
            <a:off x="251800" y="5965909"/>
            <a:ext cx="828040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50" b="1" i="1" dirty="0">
                <a:latin typeface="Century Gothic" panose="020B0502020202020204" pitchFamily="34" charset="0"/>
              </a:rPr>
              <a:t>Fuente</a:t>
            </a:r>
            <a:r>
              <a:rPr lang="es-ES" sz="1050" i="1" dirty="0">
                <a:latin typeface="Century Gothic" panose="020B0502020202020204" pitchFamily="34" charset="0"/>
              </a:rPr>
              <a:t>: ISTAC – Encuestas de Alojamiento Turístico. Nota: “Nacionales” excluye “Canarias”.</a:t>
            </a:r>
          </a:p>
        </p:txBody>
      </p:sp>
    </p:spTree>
    <p:extLst>
      <p:ext uri="{BB962C8B-B14F-4D97-AF65-F5344CB8AC3E}">
        <p14:creationId xmlns:p14="http://schemas.microsoft.com/office/powerpoint/2010/main" val="136529622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7584" y="6363991"/>
            <a:ext cx="2057400" cy="365125"/>
          </a:xfrm>
        </p:spPr>
        <p:txBody>
          <a:bodyPr/>
          <a:lstStyle/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15</a:t>
            </a:fld>
            <a:r>
              <a:rPr lang="es-ES_tradnl" sz="18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6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>
            <a:off x="0" y="620688"/>
            <a:ext cx="8856474" cy="0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287523" y="125678"/>
            <a:ext cx="856895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b="1" dirty="0">
                <a:solidFill>
                  <a:srgbClr val="1795CF"/>
                </a:solidFill>
                <a:latin typeface="Century Gothic"/>
                <a:cs typeface="Arial"/>
              </a:rPr>
              <a:t>3.2 Estancia media en Gran Canaria según </a:t>
            </a:r>
            <a:r>
              <a:rPr lang="es-ES" b="1" dirty="0" smtClean="0">
                <a:solidFill>
                  <a:srgbClr val="1795CF"/>
                </a:solidFill>
                <a:latin typeface="Century Gothic"/>
                <a:cs typeface="Arial"/>
              </a:rPr>
              <a:t>procedencia. </a:t>
            </a:r>
            <a:r>
              <a:rPr lang="es-ES" b="1" dirty="0">
                <a:solidFill>
                  <a:srgbClr val="1795CF"/>
                </a:solidFill>
                <a:latin typeface="Century Gothic"/>
                <a:cs typeface="Arial"/>
              </a:rPr>
              <a:t>Julio 2024</a:t>
            </a:r>
          </a:p>
        </p:txBody>
      </p:sp>
      <p:sp>
        <p:nvSpPr>
          <p:cNvPr id="13" name="5 CuadroTexto"/>
          <p:cNvSpPr txBox="1">
            <a:spLocks noChangeArrowheads="1"/>
          </p:cNvSpPr>
          <p:nvPr/>
        </p:nvSpPr>
        <p:spPr bwMode="auto">
          <a:xfrm>
            <a:off x="287523" y="5941984"/>
            <a:ext cx="828040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50" b="1" i="1" dirty="0">
                <a:latin typeface="Century Gothic" panose="020B0502020202020204" pitchFamily="34" charset="0"/>
              </a:rPr>
              <a:t>Fuente</a:t>
            </a:r>
            <a:r>
              <a:rPr lang="es-ES" sz="1050" i="1" dirty="0">
                <a:latin typeface="Century Gothic" panose="020B0502020202020204" pitchFamily="34" charset="0"/>
              </a:rPr>
              <a:t>: ISTAC – Encuestas de Alojamiento Turístico. Nota: “España” excluye “Canarias”.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5460463"/>
              </p:ext>
            </p:extLst>
          </p:nvPr>
        </p:nvGraphicFramePr>
        <p:xfrm>
          <a:off x="1218599" y="1000736"/>
          <a:ext cx="6706800" cy="456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032445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7584" y="6363991"/>
            <a:ext cx="2057400" cy="365125"/>
          </a:xfrm>
        </p:spPr>
        <p:txBody>
          <a:bodyPr/>
          <a:lstStyle/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16</a:t>
            </a:fld>
            <a:r>
              <a:rPr lang="es-ES_tradnl" sz="18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6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>
            <a:off x="0" y="620688"/>
            <a:ext cx="8856474" cy="0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287523" y="131133"/>
            <a:ext cx="885954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b="1" dirty="0">
                <a:solidFill>
                  <a:srgbClr val="1795CF"/>
                </a:solidFill>
                <a:latin typeface="Century Gothic"/>
                <a:cs typeface="Arial"/>
              </a:rPr>
              <a:t>3.3 Pernoctaciones totales en Gran Canaria según procedencia. Julio 2024</a:t>
            </a:r>
          </a:p>
        </p:txBody>
      </p:sp>
      <p:sp>
        <p:nvSpPr>
          <p:cNvPr id="13" name="5 CuadroTexto"/>
          <p:cNvSpPr txBox="1">
            <a:spLocks noChangeArrowheads="1"/>
          </p:cNvSpPr>
          <p:nvPr/>
        </p:nvSpPr>
        <p:spPr bwMode="auto">
          <a:xfrm>
            <a:off x="287523" y="5941984"/>
            <a:ext cx="828040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50" b="1" i="1" dirty="0">
                <a:latin typeface="Century Gothic" panose="020B0502020202020204" pitchFamily="34" charset="0"/>
              </a:rPr>
              <a:t>Fuente</a:t>
            </a:r>
            <a:r>
              <a:rPr lang="es-ES" sz="1050" i="1" dirty="0">
                <a:latin typeface="Century Gothic" panose="020B0502020202020204" pitchFamily="34" charset="0"/>
              </a:rPr>
              <a:t>: ISTAC – Encuestas de Alojamiento Turístico. Nota: “España” excluye “Canarias”.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4892211"/>
              </p:ext>
            </p:extLst>
          </p:nvPr>
        </p:nvGraphicFramePr>
        <p:xfrm>
          <a:off x="1356695" y="1007936"/>
          <a:ext cx="6721200" cy="454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996450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7584" y="6363991"/>
            <a:ext cx="2057400" cy="365125"/>
          </a:xfrm>
        </p:spPr>
        <p:txBody>
          <a:bodyPr/>
          <a:lstStyle/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17</a:t>
            </a:fld>
            <a:r>
              <a:rPr lang="es-ES_tradnl" sz="18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6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>
            <a:off x="0" y="620688"/>
            <a:ext cx="8856474" cy="0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287523" y="119843"/>
            <a:ext cx="856895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b="1" dirty="0">
                <a:solidFill>
                  <a:srgbClr val="1795CF"/>
                </a:solidFill>
                <a:latin typeface="Century Gothic"/>
                <a:cs typeface="Arial"/>
              </a:rPr>
              <a:t>3.4 Tasa media diaria por habitación (ADR). Julio 2024</a:t>
            </a: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186778"/>
              </p:ext>
            </p:extLst>
          </p:nvPr>
        </p:nvGraphicFramePr>
        <p:xfrm>
          <a:off x="287523" y="874039"/>
          <a:ext cx="8568952" cy="1422705"/>
        </p:xfrm>
        <a:graphic>
          <a:graphicData uri="http://schemas.openxmlformats.org/drawingml/2006/table">
            <a:tbl>
              <a:tblPr/>
              <a:tblGrid>
                <a:gridCol w="1224136">
                  <a:extLst>
                    <a:ext uri="{9D8B030D-6E8A-4147-A177-3AD203B41FA5}">
                      <a16:colId xmlns:a16="http://schemas.microsoft.com/office/drawing/2014/main" val="128095526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0568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62123791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6565642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52333501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981710237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772330675"/>
                    </a:ext>
                  </a:extLst>
                </a:gridCol>
              </a:tblGrid>
              <a:tr h="4942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Isla / Periodo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Canarias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Lanzarote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Fuerteventura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Gran Canaria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Tenerife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La Palma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398698"/>
                  </a:ext>
                </a:extLst>
              </a:tr>
              <a:tr h="2246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109,43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114,83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108,22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104,75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112,62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72,76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514741"/>
                  </a:ext>
                </a:extLst>
              </a:tr>
              <a:tr h="2246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118,59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131,7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109,32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113,72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122,28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78,86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0537067"/>
                  </a:ext>
                </a:extLst>
              </a:tr>
              <a:tr h="2432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Var. total 23-24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9,16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16,87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9,66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108306"/>
                  </a:ext>
                </a:extLst>
              </a:tr>
              <a:tr h="2358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Var. 23-24 (%)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8,37%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14,69%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1,02%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8,56%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8,58%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8,38%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2319728"/>
                  </a:ext>
                </a:extLst>
              </a:tr>
            </a:tbl>
          </a:graphicData>
        </a:graphic>
      </p:graphicFrame>
      <p:sp>
        <p:nvSpPr>
          <p:cNvPr id="14" name="5 CuadroTexto"/>
          <p:cNvSpPr txBox="1">
            <a:spLocks noChangeArrowheads="1"/>
          </p:cNvSpPr>
          <p:nvPr/>
        </p:nvSpPr>
        <p:spPr bwMode="auto">
          <a:xfrm>
            <a:off x="287523" y="5941984"/>
            <a:ext cx="8280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50" b="1" i="1" dirty="0">
                <a:latin typeface="Century Gothic" panose="020B0502020202020204" pitchFamily="34" charset="0"/>
              </a:rPr>
              <a:t>Fuente</a:t>
            </a:r>
            <a:r>
              <a:rPr lang="es-ES" sz="1050" i="1" dirty="0">
                <a:latin typeface="Century Gothic" panose="020B0502020202020204" pitchFamily="34" charset="0"/>
              </a:rPr>
              <a:t>: ISTAC – Encuestas de Alojamiento Turístico</a:t>
            </a:r>
            <a:r>
              <a:rPr lang="es-ES" sz="105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.</a:t>
            </a: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1932798"/>
              </p:ext>
            </p:extLst>
          </p:nvPr>
        </p:nvGraphicFramePr>
        <p:xfrm>
          <a:off x="1756523" y="2457141"/>
          <a:ext cx="5342400" cy="335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0000079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7584" y="6363991"/>
            <a:ext cx="2057400" cy="365125"/>
          </a:xfrm>
        </p:spPr>
        <p:txBody>
          <a:bodyPr/>
          <a:lstStyle/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18</a:t>
            </a:fld>
            <a:r>
              <a:rPr lang="es-ES_tradnl" sz="18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6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>
            <a:off x="0" y="620688"/>
            <a:ext cx="8856474" cy="0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287523" y="146890"/>
            <a:ext cx="856895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b="1" dirty="0">
                <a:solidFill>
                  <a:srgbClr val="1795CF"/>
                </a:solidFill>
                <a:latin typeface="Century Gothic"/>
                <a:cs typeface="Arial"/>
              </a:rPr>
              <a:t>3.5 Tasa de ocupación por plazas. Julio 2024</a:t>
            </a: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516360"/>
              </p:ext>
            </p:extLst>
          </p:nvPr>
        </p:nvGraphicFramePr>
        <p:xfrm>
          <a:off x="287523" y="854789"/>
          <a:ext cx="8568952" cy="1422705"/>
        </p:xfrm>
        <a:graphic>
          <a:graphicData uri="http://schemas.openxmlformats.org/drawingml/2006/table">
            <a:tbl>
              <a:tblPr/>
              <a:tblGrid>
                <a:gridCol w="1224136">
                  <a:extLst>
                    <a:ext uri="{9D8B030D-6E8A-4147-A177-3AD203B41FA5}">
                      <a16:colId xmlns:a16="http://schemas.microsoft.com/office/drawing/2014/main" val="128095526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0568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62123791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6565642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52333501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981710237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772330675"/>
                    </a:ext>
                  </a:extLst>
                </a:gridCol>
              </a:tblGrid>
              <a:tr h="4942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Isla / Periodo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Canarias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Lanzarote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Fuerteventura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Gran Canaria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Tenerife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La Palma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398698"/>
                  </a:ext>
                </a:extLst>
              </a:tr>
              <a:tr h="2246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76,48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84,55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73,13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71,95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80,04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44,74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514741"/>
                  </a:ext>
                </a:extLst>
              </a:tr>
              <a:tr h="2246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78,6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83,93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79,26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74,74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80,81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51,4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0537067"/>
                  </a:ext>
                </a:extLst>
              </a:tr>
              <a:tr h="2432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Var.</a:t>
                      </a:r>
                      <a:r>
                        <a:rPr lang="es-E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t</a:t>
                      </a:r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otal 23-24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-0,62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108306"/>
                  </a:ext>
                </a:extLst>
              </a:tr>
              <a:tr h="2358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Var. 23-24 (%)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2,77%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0,73%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8,38%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3,88%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0,96%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14,89%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2319728"/>
                  </a:ext>
                </a:extLst>
              </a:tr>
            </a:tbl>
          </a:graphicData>
        </a:graphic>
      </p:graphicFrame>
      <p:sp>
        <p:nvSpPr>
          <p:cNvPr id="14" name="5 CuadroTexto"/>
          <p:cNvSpPr txBox="1">
            <a:spLocks noChangeArrowheads="1"/>
          </p:cNvSpPr>
          <p:nvPr/>
        </p:nvSpPr>
        <p:spPr bwMode="auto">
          <a:xfrm>
            <a:off x="287523" y="5941984"/>
            <a:ext cx="8280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50" b="1" i="1" dirty="0">
                <a:latin typeface="Century Gothic" panose="020B0502020202020204" pitchFamily="34" charset="0"/>
              </a:rPr>
              <a:t>Fuente</a:t>
            </a:r>
            <a:r>
              <a:rPr lang="es-ES" sz="1050" i="1" dirty="0">
                <a:latin typeface="Century Gothic" panose="020B0502020202020204" pitchFamily="34" charset="0"/>
              </a:rPr>
              <a:t>: ISTAC – Encuestas de Alojamiento Turístico</a:t>
            </a:r>
            <a:r>
              <a:rPr lang="es-ES" sz="105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.</a:t>
            </a: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3154731"/>
              </p:ext>
            </p:extLst>
          </p:nvPr>
        </p:nvGraphicFramePr>
        <p:xfrm>
          <a:off x="1726199" y="2437891"/>
          <a:ext cx="5691600" cy="34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425885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7584" y="6363991"/>
            <a:ext cx="2057400" cy="365125"/>
          </a:xfrm>
        </p:spPr>
        <p:txBody>
          <a:bodyPr/>
          <a:lstStyle/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19</a:t>
            </a:fld>
            <a:r>
              <a:rPr lang="es-ES_tradnl" sz="18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65324" y="0"/>
            <a:ext cx="921842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b="1" dirty="0">
                <a:solidFill>
                  <a:srgbClr val="1795CF"/>
                </a:solidFill>
                <a:latin typeface="Century Gothic"/>
                <a:cs typeface="Arial"/>
              </a:rPr>
              <a:t>3.6 </a:t>
            </a:r>
            <a:r>
              <a:rPr lang="es-ES_tradnl" b="1" dirty="0">
                <a:solidFill>
                  <a:srgbClr val="1795CF"/>
                </a:solidFill>
                <a:latin typeface="Century Gothic" panose="020B0502020202020204" pitchFamily="34" charset="0"/>
              </a:rPr>
              <a:t>Estadísticas por zonas y </a:t>
            </a:r>
            <a:r>
              <a:rPr lang="es-ES_tradnl" b="1" dirty="0" err="1">
                <a:solidFill>
                  <a:srgbClr val="1795CF"/>
                </a:solidFill>
                <a:latin typeface="Century Gothic" panose="020B0502020202020204" pitchFamily="34" charset="0"/>
              </a:rPr>
              <a:t>microdestinos</a:t>
            </a:r>
            <a:r>
              <a:rPr lang="es-ES_tradnl" b="1" dirty="0">
                <a:solidFill>
                  <a:srgbClr val="1795CF"/>
                </a:solidFill>
                <a:latin typeface="Century Gothic" panose="020B0502020202020204" pitchFamily="34" charset="0"/>
              </a:rPr>
              <a:t> turísticos en Gran Canaria.</a:t>
            </a:r>
            <a:r>
              <a:rPr lang="es-ES" b="1" dirty="0">
                <a:solidFill>
                  <a:srgbClr val="1795CF"/>
                </a:solidFill>
                <a:latin typeface="Century Gothic" panose="020B0502020202020204" pitchFamily="34" charset="0"/>
              </a:rPr>
              <a:t> Julio 2024</a:t>
            </a:r>
          </a:p>
        </p:txBody>
      </p:sp>
      <p:cxnSp>
        <p:nvCxnSpPr>
          <p:cNvPr id="15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 flipV="1">
            <a:off x="0" y="369332"/>
            <a:ext cx="9144000" cy="11088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996637"/>
              </p:ext>
            </p:extLst>
          </p:nvPr>
        </p:nvGraphicFramePr>
        <p:xfrm>
          <a:off x="632495" y="486544"/>
          <a:ext cx="7879007" cy="5323169"/>
        </p:xfrm>
        <a:graphic>
          <a:graphicData uri="http://schemas.openxmlformats.org/drawingml/2006/table">
            <a:tbl>
              <a:tblPr/>
              <a:tblGrid>
                <a:gridCol w="1230557">
                  <a:extLst>
                    <a:ext uri="{9D8B030D-6E8A-4147-A177-3AD203B41FA5}">
                      <a16:colId xmlns:a16="http://schemas.microsoft.com/office/drawing/2014/main" val="3734782057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54090760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555871293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76677736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1979704936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4174619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06096051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602938287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807939174"/>
                    </a:ext>
                  </a:extLst>
                </a:gridCol>
              </a:tblGrid>
              <a:tr h="351287">
                <a:tc>
                  <a:txBody>
                    <a:bodyPr/>
                    <a:lstStyle/>
                    <a:p>
                      <a:pPr algn="ctr" rtl="0" fontAlgn="ctr"/>
                      <a:endParaRPr lang="es-ES" sz="1050" b="1" i="0" u="none" strike="noStrike" dirty="0">
                        <a:solidFill>
                          <a:srgbClr val="1378A5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864" marR="5864" marT="5864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5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Tarifa media diaria</a:t>
                      </a:r>
                    </a:p>
                  </a:txBody>
                  <a:tcPr marL="5864" marR="5864" marT="5864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5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Var. </a:t>
                      </a:r>
                      <a:r>
                        <a:rPr lang="es-ES" sz="1050" b="1" i="0" u="none" strike="noStrike" baseline="0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23-24 </a:t>
                      </a:r>
                      <a:r>
                        <a:rPr lang="es-ES" sz="105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(%)</a:t>
                      </a:r>
                    </a:p>
                  </a:txBody>
                  <a:tcPr marL="5864" marR="5864" marT="5864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5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Ingresos totales </a:t>
                      </a:r>
                      <a:r>
                        <a:rPr lang="es-ES" sz="1050" b="1" i="0" u="none" strike="noStrike" kern="1200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s-ES" sz="1050" b="1" i="0" u="none" strike="noStrike" kern="1200" dirty="0" err="1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mill</a:t>
                      </a:r>
                      <a:r>
                        <a:rPr lang="es-ES" sz="1050" b="1" i="0" u="none" strike="noStrike" kern="1200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 de €)</a:t>
                      </a:r>
                    </a:p>
                  </a:txBody>
                  <a:tcPr marL="5864" marR="5864" marT="5864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5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Var. </a:t>
                      </a:r>
                      <a:r>
                        <a:rPr lang="es-ES" sz="1050" b="1" i="0" u="none" strike="noStrike" baseline="0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23-24 </a:t>
                      </a:r>
                      <a:r>
                        <a:rPr lang="es-ES" sz="105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(%)</a:t>
                      </a:r>
                    </a:p>
                  </a:txBody>
                  <a:tcPr marL="5864" marR="5864" marT="5864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5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Plazas</a:t>
                      </a:r>
                    </a:p>
                  </a:txBody>
                  <a:tcPr marL="5864" marR="5864" marT="5864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5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Var. </a:t>
                      </a:r>
                      <a:r>
                        <a:rPr lang="es-ES" sz="1050" b="1" i="0" u="none" strike="noStrike" baseline="0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23-24 </a:t>
                      </a:r>
                      <a:r>
                        <a:rPr lang="es-ES" sz="105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(%)</a:t>
                      </a:r>
                    </a:p>
                  </a:txBody>
                  <a:tcPr marL="5864" marR="5864" marT="5864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50" b="1" i="0" u="none" strike="noStrike" kern="1200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Ocupación por habitación</a:t>
                      </a:r>
                    </a:p>
                  </a:txBody>
                  <a:tcPr marL="5864" marR="5864" marT="5864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5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Var. </a:t>
                      </a:r>
                      <a:r>
                        <a:rPr lang="es-ES" sz="1050" b="1" i="0" u="none" strike="noStrike" baseline="0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23-24 </a:t>
                      </a:r>
                      <a:r>
                        <a:rPr lang="es-ES" sz="105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(%)</a:t>
                      </a:r>
                    </a:p>
                  </a:txBody>
                  <a:tcPr marL="5864" marR="5864" marT="586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988911"/>
                  </a:ext>
                </a:extLst>
              </a:tr>
              <a:tr h="237759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50" b="1" i="0" u="none" strike="noStrike" dirty="0">
                          <a:solidFill>
                            <a:srgbClr val="1480B0"/>
                          </a:solidFill>
                          <a:effectLst/>
                          <a:latin typeface="Century Gothic" panose="020B0502020202020204" pitchFamily="34" charset="0"/>
                        </a:rPr>
                        <a:t>MOGÁN</a:t>
                      </a:r>
                    </a:p>
                  </a:txBody>
                  <a:tcPr marL="5864" marR="5864" marT="5864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94,03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6,00%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25,88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9,76%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28.485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3,49%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0,33%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612688"/>
                  </a:ext>
                </a:extLst>
              </a:tr>
              <a:tr h="23506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Puerto de Mogán</a:t>
                      </a:r>
                    </a:p>
                  </a:txBody>
                  <a:tcPr marL="5864" marR="5864" marT="5864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120,24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22,63%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3,93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70,03%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3.331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26,51%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72,94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8,83%</a:t>
                      </a:r>
                      <a:endParaRPr lang="es-E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596795"/>
                  </a:ext>
                </a:extLst>
              </a:tr>
              <a:tr h="17597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Taurito</a:t>
                      </a:r>
                    </a:p>
                  </a:txBody>
                  <a:tcPr marL="5864" marR="5864" marT="5864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103,06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22,59%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2,75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44,65%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2.287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18,87%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83,71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6,83%</a:t>
                      </a:r>
                      <a:endParaRPr lang="es-E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265349"/>
                  </a:ext>
                </a:extLst>
              </a:tr>
              <a:tr h="35912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Tauro-Playa del Cura</a:t>
                      </a:r>
                    </a:p>
                  </a:txBody>
                  <a:tcPr marL="5864" marR="5864" marT="5864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92,14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13,26%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1,10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10,43%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1.762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9,27%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59,56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4,29%</a:t>
                      </a:r>
                      <a:endParaRPr lang="es-E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377592"/>
                  </a:ext>
                </a:extLst>
              </a:tr>
              <a:tr h="2154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Amadores</a:t>
                      </a:r>
                    </a:p>
                  </a:txBody>
                  <a:tcPr marL="5864" marR="5864" marT="5864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93,85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24,06%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8,97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56,80%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8.893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26,32%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84,96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0,70%</a:t>
                      </a:r>
                      <a:endParaRPr lang="es-E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416659"/>
                  </a:ext>
                </a:extLst>
              </a:tr>
              <a:tr h="24159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Puerto Rico</a:t>
                      </a:r>
                    </a:p>
                  </a:txBody>
                  <a:tcPr marL="5864" marR="5864" marT="5864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2,00%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4,26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7,99%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6.391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12,39%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72,05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0,08%</a:t>
                      </a:r>
                      <a:endParaRPr lang="es-E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0671945"/>
                  </a:ext>
                </a:extLst>
              </a:tr>
              <a:tr h="4766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Patalavaca-Arguineguín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864" marR="5864" marT="5864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96,92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3,03%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4,87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1,57%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5.821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0,45%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76,43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5,60%</a:t>
                      </a:r>
                      <a:endParaRPr lang="es-E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4000892"/>
                  </a:ext>
                </a:extLst>
              </a:tr>
              <a:tr h="22853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50" b="1" i="0" u="none" strike="noStrike" kern="1200" dirty="0">
                          <a:solidFill>
                            <a:srgbClr val="1480B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LAS CANTERAS</a:t>
                      </a:r>
                    </a:p>
                  </a:txBody>
                  <a:tcPr marL="5864" marR="5864" marT="5864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74,05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0,54%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4,80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4,12%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6.381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3,62%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68,09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0,35%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3111079"/>
                  </a:ext>
                </a:extLst>
              </a:tr>
              <a:tr h="22853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50" b="1" i="0" u="none" strike="noStrike" kern="1200" dirty="0">
                          <a:solidFill>
                            <a:srgbClr val="1480B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MASPALOMAS</a:t>
                      </a:r>
                    </a:p>
                  </a:txBody>
                  <a:tcPr marL="5864" marR="5864" marT="5864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153,24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2,15%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37,42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8,00%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22.707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4,18%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80,44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0,05%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516244"/>
                  </a:ext>
                </a:extLst>
              </a:tr>
              <a:tr h="21547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Meloneras</a:t>
                      </a:r>
                    </a:p>
                  </a:txBody>
                  <a:tcPr marL="5864" marR="5864" marT="5864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195,26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2,78%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25,34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8,62%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10.465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10,51%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81,48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0,46%</a:t>
                      </a:r>
                      <a:endParaRPr lang="es-E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155515"/>
                  </a:ext>
                </a:extLst>
              </a:tr>
              <a:tr h="24159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Sonnenland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864" marR="5864" marT="5864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87,51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1,51%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3,01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2,77%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4.182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76,99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4,35%</a:t>
                      </a:r>
                      <a:endParaRPr lang="es-E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8378160"/>
                  </a:ext>
                </a:extLst>
              </a:tr>
              <a:tr h="359123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Campo Internacional</a:t>
                      </a:r>
                    </a:p>
                  </a:txBody>
                  <a:tcPr marL="5864" marR="5864" marT="5864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113,36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10,56%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9,07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8,11%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8.060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1,02%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80,34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1,44%</a:t>
                      </a:r>
                      <a:endParaRPr lang="es-E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049772"/>
                  </a:ext>
                </a:extLst>
              </a:tr>
              <a:tr h="345996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50" b="1" i="0" u="none" strike="noStrike" kern="1200" dirty="0">
                          <a:solidFill>
                            <a:srgbClr val="1480B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PLAYA DEL INGLÉS- SAN AGUSTÍN</a:t>
                      </a:r>
                    </a:p>
                  </a:txBody>
                  <a:tcPr marL="5864" marR="5864" marT="5864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111,87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16,86%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47,24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18,77%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44.538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1,29%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73,05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0,59%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5977115"/>
                  </a:ext>
                </a:extLst>
              </a:tr>
              <a:tr h="24159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Playa del Inglés</a:t>
                      </a:r>
                    </a:p>
                  </a:txBody>
                  <a:tcPr marL="5864" marR="5864" marT="5864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105,86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16,16%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36,91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19,30%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36.744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1,56%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72,82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1,31%</a:t>
                      </a:r>
                      <a:endParaRPr lang="es-E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2376337"/>
                  </a:ext>
                </a:extLst>
              </a:tr>
              <a:tr h="24812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El Veril-Las Burras</a:t>
                      </a:r>
                    </a:p>
                  </a:txBody>
                  <a:tcPr marL="5864" marR="5864" marT="5864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128,86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0,50%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1,40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0,35%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1.207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72,95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0,14%</a:t>
                      </a:r>
                      <a:endParaRPr lang="es-E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921922"/>
                  </a:ext>
                </a:extLst>
              </a:tr>
              <a:tr h="248121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San Agustín</a:t>
                      </a:r>
                    </a:p>
                  </a:txBody>
                  <a:tcPr marL="5864" marR="5864" marT="5864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144,19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15,75%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6,72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20,15%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4.494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5,64%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79,01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0,01%</a:t>
                      </a:r>
                      <a:endParaRPr lang="es-E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9124681"/>
                  </a:ext>
                </a:extLst>
              </a:tr>
              <a:tr h="2742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Bahía Feliz-Playa del Águila</a:t>
                      </a:r>
                    </a:p>
                  </a:txBody>
                  <a:tcPr marL="5864" marR="5864" marT="5864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137,12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51,03%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2,20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20,27%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2.093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10,21%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63,48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11,88%</a:t>
                      </a:r>
                      <a:endParaRPr lang="es-ES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890409"/>
                  </a:ext>
                </a:extLst>
              </a:tr>
              <a:tr h="34606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50" b="1" i="0" u="none" strike="noStrike" kern="1200" dirty="0">
                          <a:solidFill>
                            <a:srgbClr val="1480B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RESTO DE GRAN CANARIA</a:t>
                      </a:r>
                    </a:p>
                  </a:txBody>
                  <a:tcPr marL="5864" marR="5864" marT="5864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0,26%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2,91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19,30%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3.419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0,21%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67,44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1380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19,30%</a:t>
                      </a:r>
                      <a:endParaRPr lang="es-ES" sz="11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788371"/>
                  </a:ext>
                </a:extLst>
              </a:tr>
            </a:tbl>
          </a:graphicData>
        </a:graphic>
      </p:graphicFrame>
      <p:sp>
        <p:nvSpPr>
          <p:cNvPr id="18" name="5 CuadroTexto"/>
          <p:cNvSpPr txBox="1">
            <a:spLocks noChangeArrowheads="1"/>
          </p:cNvSpPr>
          <p:nvPr/>
        </p:nvSpPr>
        <p:spPr bwMode="auto">
          <a:xfrm>
            <a:off x="535118" y="5819609"/>
            <a:ext cx="807376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050" b="1" i="1" dirty="0">
                <a:latin typeface="Century Gothic" panose="020B0502020202020204" pitchFamily="34" charset="0"/>
              </a:rPr>
              <a:t>Fuente</a:t>
            </a:r>
            <a:r>
              <a:rPr lang="es-ES" sz="1050" i="1" dirty="0">
                <a:latin typeface="Century Gothic" panose="020B0502020202020204" pitchFamily="34" charset="0"/>
              </a:rPr>
              <a:t>: ISTAC – Encuestas de Alojamiento Turístico. Nota: La tabla recoge únicamente los datos relativos al mes de julio de 2024 en todos los indicadores, junto con la respectiva variación porcentual de los meses de julio de 2023 y 2024. </a:t>
            </a:r>
          </a:p>
        </p:txBody>
      </p:sp>
    </p:spTree>
    <p:extLst>
      <p:ext uri="{BB962C8B-B14F-4D97-AF65-F5344CB8AC3E}">
        <p14:creationId xmlns:p14="http://schemas.microsoft.com/office/powerpoint/2010/main" val="303670888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70" cy="6858000"/>
          </a:xfrm>
          <a:prstGeom prst="rect">
            <a:avLst/>
          </a:prstGeom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255554"/>
              </p:ext>
            </p:extLst>
          </p:nvPr>
        </p:nvGraphicFramePr>
        <p:xfrm>
          <a:off x="899592" y="692696"/>
          <a:ext cx="7156364" cy="5656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5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0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9198">
                <a:tc>
                  <a:txBody>
                    <a:bodyPr/>
                    <a:lstStyle/>
                    <a:p>
                      <a:endParaRPr lang="es-ES" sz="3200" b="1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" sz="3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ÍNDICE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239">
                <a:tc>
                  <a:txBody>
                    <a:bodyPr/>
                    <a:lstStyle/>
                    <a:p>
                      <a:endParaRPr lang="es-ES" sz="1100" b="1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11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59">
                <a:tc>
                  <a:txBody>
                    <a:bodyPr/>
                    <a:lstStyle/>
                    <a:p>
                      <a:endParaRPr lang="es-ES" sz="11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EL SECTOR TURÍSTICO</a:t>
                      </a:r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DE UN VISTAZO</a:t>
                      </a:r>
                      <a:endParaRPr lang="es-ES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9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1481844"/>
                  </a:ext>
                </a:extLst>
              </a:tr>
              <a:tr h="241559">
                <a:tc>
                  <a:txBody>
                    <a:bodyPr/>
                    <a:lstStyle/>
                    <a:p>
                      <a:endParaRPr lang="es-ES" sz="11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ES" sz="110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Cuadro de mando general</a:t>
                      </a:r>
                    </a:p>
                  </a:txBody>
                  <a:tcPr marL="9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8080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s-ES" sz="3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300" dirty="0">
                        <a:latin typeface="Century Gothic" panose="020B0502020202020204" pitchFamily="34" charset="0"/>
                      </a:endParaRPr>
                    </a:p>
                  </a:txBody>
                  <a:tcPr marL="9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7039012"/>
                  </a:ext>
                </a:extLst>
              </a:tr>
              <a:tr h="241559">
                <a:tc>
                  <a:txBody>
                    <a:bodyPr/>
                    <a:lstStyle/>
                    <a:p>
                      <a:endParaRPr lang="es-ES" sz="11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SECCIÓN 1: TURISTAS Y PASAJEROS</a:t>
                      </a:r>
                    </a:p>
                  </a:txBody>
                  <a:tcPr marL="9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9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2942416"/>
                  </a:ext>
                </a:extLst>
              </a:tr>
              <a:tr h="241559">
                <a:tc>
                  <a:txBody>
                    <a:bodyPr/>
                    <a:lstStyle/>
                    <a:p>
                      <a:endParaRPr lang="es-ES" sz="110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ES" sz="110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Gran Canaria</a:t>
                      </a:r>
                    </a:p>
                  </a:txBody>
                  <a:tcPr marL="72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563818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s-ES" sz="3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ES" sz="110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Islas Canarias</a:t>
                      </a:r>
                    </a:p>
                  </a:txBody>
                  <a:tcPr marL="9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9468824"/>
                  </a:ext>
                </a:extLst>
              </a:tr>
              <a:tr h="124549">
                <a:tc>
                  <a:txBody>
                    <a:bodyPr/>
                    <a:lstStyle/>
                    <a:p>
                      <a:endParaRPr lang="es-ES" sz="3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300" dirty="0">
                        <a:latin typeface="Century Gothic" panose="020B0502020202020204" pitchFamily="34" charset="0"/>
                      </a:endParaRPr>
                    </a:p>
                  </a:txBody>
                  <a:tcPr marL="9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8105868"/>
                  </a:ext>
                </a:extLst>
              </a:tr>
              <a:tr h="12454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ES" sz="1100" b="1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SECCIÓN 2:</a:t>
                      </a:r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PERFIL DEL CLIENTE</a:t>
                      </a:r>
                      <a:endParaRPr lang="es-ES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1748950"/>
                  </a:ext>
                </a:extLst>
              </a:tr>
              <a:tr h="12454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ES" sz="1100" kern="120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ES" sz="110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Motivo de la estancia y contratación de paquetes turísticos</a:t>
                      </a:r>
                    </a:p>
                  </a:txBody>
                  <a:tcPr marL="90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 marL="900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2138303"/>
                  </a:ext>
                </a:extLst>
              </a:tr>
              <a:tr h="12454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ES" sz="1100" b="1" kern="120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Tipo</a:t>
                      </a:r>
                      <a:r>
                        <a:rPr lang="es-ES" sz="1100" kern="1200" baseline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alojamiento y n</a:t>
                      </a:r>
                      <a:r>
                        <a:rPr lang="es-ES" sz="110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úmero de pernoctaciones </a:t>
                      </a:r>
                    </a:p>
                  </a:txBody>
                  <a:tcPr marL="90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 marL="900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3304881"/>
                  </a:ext>
                </a:extLst>
              </a:tr>
              <a:tr h="124549">
                <a:tc>
                  <a:txBody>
                    <a:bodyPr/>
                    <a:lstStyle/>
                    <a:p>
                      <a:endParaRPr lang="es-ES" sz="3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300" dirty="0">
                        <a:latin typeface="Century Gothic" panose="020B0502020202020204" pitchFamily="34" charset="0"/>
                      </a:endParaRPr>
                    </a:p>
                  </a:txBody>
                  <a:tcPr marL="9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2591798"/>
                  </a:ext>
                </a:extLst>
              </a:tr>
              <a:tr h="124549">
                <a:tc>
                  <a:txBody>
                    <a:bodyPr/>
                    <a:lstStyle/>
                    <a:p>
                      <a:endParaRPr lang="es-ES" sz="11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SECCIÓN 3: INDICADORES ALOJATIVOS</a:t>
                      </a:r>
                    </a:p>
                  </a:txBody>
                  <a:tcPr marL="72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9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76957386"/>
                  </a:ext>
                </a:extLst>
              </a:tr>
              <a:tr h="124549">
                <a:tc>
                  <a:txBody>
                    <a:bodyPr/>
                    <a:lstStyle/>
                    <a:p>
                      <a:endParaRPr lang="es-ES" sz="3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ES" sz="110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Encuesta</a:t>
                      </a:r>
                      <a:r>
                        <a:rPr lang="es-ES" sz="1100" kern="1200" baseline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ocupación hotelera y extrahotelera</a:t>
                      </a:r>
                      <a:endParaRPr lang="es-ES" sz="110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65462353"/>
                  </a:ext>
                </a:extLst>
              </a:tr>
              <a:tr h="124549">
                <a:tc>
                  <a:txBody>
                    <a:bodyPr/>
                    <a:lstStyle/>
                    <a:p>
                      <a:endParaRPr lang="es-ES" sz="3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300" dirty="0">
                        <a:latin typeface="Century Gothic" panose="020B0502020202020204" pitchFamily="34" charset="0"/>
                      </a:endParaRPr>
                    </a:p>
                  </a:txBody>
                  <a:tcPr marL="9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9144102"/>
                  </a:ext>
                </a:extLst>
              </a:tr>
              <a:tr h="124549">
                <a:tc>
                  <a:txBody>
                    <a:bodyPr/>
                    <a:lstStyle/>
                    <a:p>
                      <a:endParaRPr lang="es-ES" sz="11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SECCIÓN 4: EMPLEO</a:t>
                      </a:r>
                    </a:p>
                  </a:txBody>
                  <a:tcPr marL="72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  <a:endParaRPr lang="es-ES" sz="11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0748822"/>
                  </a:ext>
                </a:extLst>
              </a:tr>
              <a:tr h="124549">
                <a:tc>
                  <a:txBody>
                    <a:bodyPr/>
                    <a:lstStyle/>
                    <a:p>
                      <a:endParaRPr lang="es-ES" sz="3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sz="300" dirty="0">
                        <a:latin typeface="Century Gothic" panose="020B0502020202020204" pitchFamily="34" charset="0"/>
                      </a:endParaRPr>
                    </a:p>
                  </a:txBody>
                  <a:tcPr marL="9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3198147"/>
                  </a:ext>
                </a:extLst>
              </a:tr>
              <a:tr h="24155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ES" sz="1100" b="1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SECCIÓN 5:</a:t>
                      </a:r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CONECTIVIDAD AÉREA</a:t>
                      </a:r>
                      <a:endParaRPr lang="es-ES" sz="12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0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  <a:endParaRPr lang="es-ES" sz="11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767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ES" sz="1100" b="1" kern="120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Ranking de líneas aéreas</a:t>
                      </a:r>
                      <a:r>
                        <a:rPr lang="es-ES" sz="1100" kern="1200" baseline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Gran Canaria</a:t>
                      </a:r>
                      <a:endParaRPr lang="es-ES" sz="110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0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1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0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7601897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ES" sz="1100" b="1" kern="120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Ranking de aeropuertos</a:t>
                      </a:r>
                      <a:r>
                        <a:rPr lang="es-ES" sz="1100" kern="1200" baseline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origen destino Gran Canaria</a:t>
                      </a:r>
                      <a:endParaRPr lang="es-ES" sz="110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0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00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834160"/>
                  </a:ext>
                </a:extLst>
              </a:tr>
              <a:tr h="406911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ES" sz="1100" b="1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kern="120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3202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2738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7584" y="6363991"/>
            <a:ext cx="2057400" cy="365125"/>
          </a:xfrm>
        </p:spPr>
        <p:txBody>
          <a:bodyPr/>
          <a:lstStyle/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20</a:t>
            </a:fld>
            <a:r>
              <a:rPr lang="es-ES_tradnl" sz="18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15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 flipV="1">
            <a:off x="0" y="369332"/>
            <a:ext cx="9144000" cy="11088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65324" y="0"/>
            <a:ext cx="921842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b="1" dirty="0">
                <a:solidFill>
                  <a:srgbClr val="1795CF"/>
                </a:solidFill>
                <a:latin typeface="Century Gothic"/>
                <a:cs typeface="Arial"/>
              </a:rPr>
              <a:t>3.7 Alquiler Airbnb</a:t>
            </a:r>
            <a:r>
              <a:rPr lang="es-ES_tradnl" b="1" dirty="0">
                <a:solidFill>
                  <a:srgbClr val="1795CF"/>
                </a:solidFill>
                <a:latin typeface="Century Gothic"/>
                <a:cs typeface="Arial"/>
              </a:rPr>
              <a:t>.</a:t>
            </a:r>
            <a:r>
              <a:rPr lang="es-ES" b="1" dirty="0">
                <a:solidFill>
                  <a:srgbClr val="1795CF"/>
                </a:solidFill>
                <a:latin typeface="Century Gothic"/>
                <a:cs typeface="Arial"/>
              </a:rPr>
              <a:t> Julio 2024</a:t>
            </a:r>
          </a:p>
        </p:txBody>
      </p:sp>
      <p:sp>
        <p:nvSpPr>
          <p:cNvPr id="10" name="5 CuadroTexto"/>
          <p:cNvSpPr txBox="1">
            <a:spLocks noChangeArrowheads="1"/>
          </p:cNvSpPr>
          <p:nvPr/>
        </p:nvSpPr>
        <p:spPr bwMode="auto">
          <a:xfrm>
            <a:off x="535117" y="5900400"/>
            <a:ext cx="807376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050" b="1" i="1" dirty="0">
                <a:latin typeface="Century Gothic" panose="020B0502020202020204" pitchFamily="34" charset="0"/>
              </a:rPr>
              <a:t>Fuente</a:t>
            </a:r>
            <a:r>
              <a:rPr lang="es-ES" sz="1050" i="1" dirty="0">
                <a:latin typeface="Century Gothic" panose="020B0502020202020204" pitchFamily="34" charset="0"/>
              </a:rPr>
              <a:t>: </a:t>
            </a:r>
            <a:r>
              <a:rPr lang="es-ES" sz="1050" i="1" dirty="0" err="1">
                <a:latin typeface="Century Gothic" panose="020B0502020202020204" pitchFamily="34" charset="0"/>
              </a:rPr>
              <a:t>Mabrian</a:t>
            </a:r>
            <a:r>
              <a:rPr lang="es-ES" sz="1050" i="1" dirty="0">
                <a:latin typeface="Century Gothic" panose="020B0502020202020204" pitchFamily="34" charset="0"/>
              </a:rPr>
              <a:t>.</a:t>
            </a: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57525"/>
              </p:ext>
            </p:extLst>
          </p:nvPr>
        </p:nvGraphicFramePr>
        <p:xfrm>
          <a:off x="305204" y="489340"/>
          <a:ext cx="8533585" cy="5411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0914">
                  <a:extLst>
                    <a:ext uri="{9D8B030D-6E8A-4147-A177-3AD203B41FA5}">
                      <a16:colId xmlns:a16="http://schemas.microsoft.com/office/drawing/2014/main" val="2358468643"/>
                    </a:ext>
                  </a:extLst>
                </a:gridCol>
                <a:gridCol w="1955260">
                  <a:extLst>
                    <a:ext uri="{9D8B030D-6E8A-4147-A177-3AD203B41FA5}">
                      <a16:colId xmlns:a16="http://schemas.microsoft.com/office/drawing/2014/main" val="267548423"/>
                    </a:ext>
                  </a:extLst>
                </a:gridCol>
                <a:gridCol w="1945532">
                  <a:extLst>
                    <a:ext uri="{9D8B030D-6E8A-4147-A177-3AD203B41FA5}">
                      <a16:colId xmlns:a16="http://schemas.microsoft.com/office/drawing/2014/main" val="1217887464"/>
                    </a:ext>
                  </a:extLst>
                </a:gridCol>
                <a:gridCol w="1941879">
                  <a:extLst>
                    <a:ext uri="{9D8B030D-6E8A-4147-A177-3AD203B41FA5}">
                      <a16:colId xmlns:a16="http://schemas.microsoft.com/office/drawing/2014/main" val="39032265"/>
                    </a:ext>
                  </a:extLst>
                </a:gridCol>
              </a:tblGrid>
              <a:tr h="291066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200" b="1" i="0" u="none" strike="noStrike" kern="1200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Municipio</a:t>
                      </a: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200" b="1" i="0" u="none" strike="noStrike" kern="1200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Alojamientos</a:t>
                      </a: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200" b="1" i="0" u="none" strike="noStrike" kern="1200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Capacidad total</a:t>
                      </a:r>
                    </a:p>
                  </a:txBody>
                  <a:tcPr marL="5657" marR="5657" marT="5657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200" b="1" i="0" u="none" strike="noStrike" kern="1200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Precio medio/noche (€)</a:t>
                      </a:r>
                    </a:p>
                  </a:txBody>
                  <a:tcPr marL="5657" marR="5657" marT="5657" marB="0" anchor="ctr"/>
                </a:tc>
                <a:extLst>
                  <a:ext uri="{0D108BD9-81ED-4DB2-BD59-A6C34878D82A}">
                    <a16:rowId xmlns:a16="http://schemas.microsoft.com/office/drawing/2014/main" val="833540548"/>
                  </a:ext>
                </a:extLst>
              </a:tr>
              <a:tr h="23272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Agaete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252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1.052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305,80€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7409257"/>
                  </a:ext>
                </a:extLst>
              </a:tr>
              <a:tr h="23272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Agüimes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263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1.029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256,90€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166224"/>
                  </a:ext>
                </a:extLst>
              </a:tr>
              <a:tr h="23272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Artenara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111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154,30€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36566"/>
                  </a:ext>
                </a:extLst>
              </a:tr>
              <a:tr h="23272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Arucas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119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652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332,60€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641120"/>
                  </a:ext>
                </a:extLst>
              </a:tr>
              <a:tr h="23272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Firgas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33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183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207,00€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098993"/>
                  </a:ext>
                </a:extLst>
              </a:tr>
              <a:tr h="23272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Gáldar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165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777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203,30€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51898"/>
                  </a:ext>
                </a:extLst>
              </a:tr>
              <a:tr h="23272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Ingenio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136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605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226,40€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0384389"/>
                  </a:ext>
                </a:extLst>
              </a:tr>
              <a:tr h="23272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 Aldea de San Nicolás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120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534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238,40€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80967"/>
                  </a:ext>
                </a:extLst>
              </a:tr>
              <a:tr h="23272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Las Palmas de Gran Canaria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2.951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9.321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155,20€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2262657"/>
                  </a:ext>
                </a:extLst>
              </a:tr>
              <a:tr h="23272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Mogán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1.708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6.777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244,90€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301990"/>
                  </a:ext>
                </a:extLst>
              </a:tr>
              <a:tr h="23272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Moya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101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485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317,80€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758605"/>
                  </a:ext>
                </a:extLst>
              </a:tr>
              <a:tr h="23272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San Bartolomé de Tirajana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3.481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13.804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256,90€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781507"/>
                  </a:ext>
                </a:extLst>
              </a:tr>
              <a:tr h="23272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Santa Brígida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133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597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304,90€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5812688"/>
                  </a:ext>
                </a:extLst>
              </a:tr>
              <a:tr h="23272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Santa Lucía de Tirajana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319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1.177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135,80€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011076"/>
                  </a:ext>
                </a:extLst>
              </a:tr>
              <a:tr h="23272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Santa María de Guía de Gran Canaria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76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371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202,30€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8344230"/>
                  </a:ext>
                </a:extLst>
              </a:tr>
              <a:tr h="23272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Tejeda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92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335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138,60€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594727"/>
                  </a:ext>
                </a:extLst>
              </a:tr>
              <a:tr h="23272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Telde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471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1.842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187,60€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2788041"/>
                  </a:ext>
                </a:extLst>
              </a:tr>
              <a:tr h="23272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Teror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88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417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156,20€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070491"/>
                  </a:ext>
                </a:extLst>
              </a:tr>
              <a:tr h="23272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Valleseco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31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143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237,50€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3693274"/>
                  </a:ext>
                </a:extLst>
              </a:tr>
              <a:tr h="23272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Valsequillo de Gran Canaria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59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338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207,00€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380264"/>
                  </a:ext>
                </a:extLst>
              </a:tr>
              <a:tr h="23272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Vega de San Mateo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113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573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278,10€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2473672"/>
                  </a:ext>
                </a:extLst>
              </a:tr>
              <a:tr h="23272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TOTAL</a:t>
                      </a:r>
                      <a:endParaRPr lang="es-E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10.736</a:t>
                      </a:r>
                      <a:endParaRPr lang="es-E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41.123</a:t>
                      </a:r>
                      <a:endParaRPr lang="es-E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219,90€</a:t>
                      </a:r>
                      <a:endParaRPr lang="es-E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04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51240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38B83-E735-47D9-9825-86DE4508F9A4}" type="slidenum">
              <a:rPr lang="es-ES_tradnl" smtClean="0"/>
              <a:pPr>
                <a:defRPr/>
              </a:pPr>
              <a:t>21</a:t>
            </a:fld>
            <a:endParaRPr lang="es-ES_tradnl"/>
          </a:p>
        </p:txBody>
      </p:sp>
      <p:pic>
        <p:nvPicPr>
          <p:cNvPr id="5" name="Imagen 4" descr="Pantalla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70" cy="6858000"/>
          </a:xfrm>
          <a:prstGeom prst="rect">
            <a:avLst/>
          </a:prstGeom>
        </p:spPr>
      </p:pic>
      <p:sp>
        <p:nvSpPr>
          <p:cNvPr id="6" name="CuadroTexto 3"/>
          <p:cNvSpPr txBox="1">
            <a:spLocks noChangeArrowheads="1"/>
          </p:cNvSpPr>
          <p:nvPr/>
        </p:nvSpPr>
        <p:spPr bwMode="auto">
          <a:xfrm>
            <a:off x="469900" y="3505200"/>
            <a:ext cx="8062913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/>
          <a:p>
            <a:pPr algn="r"/>
            <a:r>
              <a:rPr lang="es-ES_tradnl" sz="4800" dirty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es-ES_tradnl" sz="4800" dirty="0">
                <a:solidFill>
                  <a:schemeClr val="bg1"/>
                </a:solidFill>
                <a:latin typeface="Century Gothic"/>
                <a:cs typeface="Arial"/>
              </a:rPr>
              <a:t>Sección 4</a:t>
            </a:r>
            <a:endParaRPr lang="es-ES_tradnl" sz="4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es-ES_tradnl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Empleo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0729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38B83-E735-47D9-9825-86DE4508F9A4}" type="slidenum">
              <a:rPr lang="es-ES_tradnl" smtClean="0"/>
              <a:pPr>
                <a:defRPr/>
              </a:pPr>
              <a:t>22</a:t>
            </a:fld>
            <a:endParaRPr lang="es-ES_tradnl"/>
          </a:p>
        </p:txBody>
      </p:sp>
      <p:pic>
        <p:nvPicPr>
          <p:cNvPr id="5" name="Imagen 4" descr="Pantalla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11" name="3 Marcador de número de diapositiva"/>
          <p:cNvSpPr txBox="1">
            <a:spLocks/>
          </p:cNvSpPr>
          <p:nvPr/>
        </p:nvSpPr>
        <p:spPr>
          <a:xfrm>
            <a:off x="914400" y="633561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_tradnl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22</a:t>
            </a:fld>
            <a:r>
              <a:rPr lang="es-ES_tradnl" sz="18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es-ES_tradnl" sz="1800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358416" y="0"/>
            <a:ext cx="856895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b="1" dirty="0">
                <a:solidFill>
                  <a:srgbClr val="1795CF"/>
                </a:solidFill>
                <a:latin typeface="Century Gothic"/>
                <a:cs typeface="Arial"/>
              </a:rPr>
              <a:t>4. Empleo en el sector turístico en Gran Canaria. Julio 2024</a:t>
            </a:r>
          </a:p>
        </p:txBody>
      </p:sp>
      <p:graphicFrame>
        <p:nvGraphicFramePr>
          <p:cNvPr id="14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707933"/>
              </p:ext>
            </p:extLst>
          </p:nvPr>
        </p:nvGraphicFramePr>
        <p:xfrm>
          <a:off x="108565" y="387801"/>
          <a:ext cx="8926865" cy="45205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8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3286">
                  <a:extLst>
                    <a:ext uri="{9D8B030D-6E8A-4147-A177-3AD203B41FA5}">
                      <a16:colId xmlns:a16="http://schemas.microsoft.com/office/drawing/2014/main" val="2894562888"/>
                    </a:ext>
                  </a:extLst>
                </a:gridCol>
                <a:gridCol w="1548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6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8842">
                <a:tc gridSpan="4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DESEMPLEADOS  Y CONTRATOS EN EL SECTOR TURÍSTICO, DE ACUERDO CON LA CNAE-2009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00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0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294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100" b="1" kern="120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GRAN CANARIA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100" b="1" kern="120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Afiliaciones Seguridad Social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100" b="1" kern="120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Desempleados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100" b="1" kern="120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Contratos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99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Transporte terrestre y por tubería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6.890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99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Transporte marítimo y por vías navegables interiores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99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Transporte aéreo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3.110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9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Servicios de alojamiento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23.975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2.868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4.321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9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Servicios de comidas y bebidas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26.515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6.302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3.022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843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Actividades de agencias de viajes, operadores turísticos, servicios de reservas y actividades relacionadas con los mismos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1.705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432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s-ES" sz="105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Actividades de creación, artísticas y espectáculos, bibliotecas, archivos, museos y otras actividades culturales</a:t>
                      </a:r>
                      <a:endParaRPr lang="es-ES" sz="1050" b="0" i="0" u="none" strike="noStrike" kern="1200">
                        <a:solidFill>
                          <a:schemeClr val="tx1"/>
                        </a:solidFill>
                        <a:effectLst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marL="9524" marR="9524" marT="9524" marB="0" anchor="ctr">
                    <a:lnL w="0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1.995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chemeClr val="bg1"/>
                      </a:solidFill>
                    </a:lnL>
                    <a:lnR w="12700">
                      <a:solidFill>
                        <a:schemeClr val="bg1"/>
                      </a:solidFill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345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chemeClr val="bg1"/>
                      </a:solidFill>
                    </a:lnL>
                    <a:lnR w="12700">
                      <a:solidFill>
                        <a:schemeClr val="bg1"/>
                      </a:solidFill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709</a:t>
                      </a:r>
                    </a:p>
                  </a:txBody>
                  <a:tcPr marL="9525" marR="9525" marT="9525" marB="0" anchor="ctr">
                    <a:lnL w="12700">
                      <a:solidFill>
                        <a:schemeClr val="bg1"/>
                      </a:solidFill>
                    </a:lnL>
                    <a:lnR w="0"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34317"/>
                  </a:ext>
                </a:extLst>
              </a:tr>
              <a:tr h="26899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Actividades de juegos de azar y apuestas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99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Actividades deportivas, recreativas y de entretenimiento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4.210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899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50" b="0" i="0" u="none" strike="noStrike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Otras actividades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1533591"/>
                  </a:ext>
                </a:extLst>
              </a:tr>
              <a:tr h="2092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Total </a:t>
                      </a:r>
                      <a:r>
                        <a:rPr lang="es-ES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Turismo </a:t>
                      </a:r>
                      <a:r>
                        <a:rPr lang="es-ES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68.835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13.565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9.172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9179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Total </a:t>
                      </a:r>
                      <a:r>
                        <a:rPr lang="es-ES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Turismo </a:t>
                      </a:r>
                      <a:r>
                        <a:rPr lang="es-ES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71.615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12.922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9.917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92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Var. interanual 23-24 (%)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4,04%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-4,74%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cxnSp>
        <p:nvCxnSpPr>
          <p:cNvPr id="15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>
            <a:off x="0" y="405304"/>
            <a:ext cx="8784000" cy="0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aphicFrame>
        <p:nvGraphicFramePr>
          <p:cNvPr id="16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370184"/>
              </p:ext>
            </p:extLst>
          </p:nvPr>
        </p:nvGraphicFramePr>
        <p:xfrm>
          <a:off x="108564" y="4977295"/>
          <a:ext cx="8926865" cy="10159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8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4224849431"/>
                    </a:ext>
                  </a:extLst>
                </a:gridCol>
                <a:gridCol w="1590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0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109"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CANARIAS</a:t>
                      </a:r>
                      <a:endParaRPr lang="es-ES" sz="1100" kern="1200" dirty="0">
                        <a:solidFill>
                          <a:srgbClr val="1795CF"/>
                        </a:solidFill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s-ES" sz="1100" b="1" kern="120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Afiliaciones Seguridad Social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s-ES" sz="1100" b="1" kern="120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Desempleados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s-ES" sz="1100" b="1" kern="120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Contratos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01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Total Turismo </a:t>
                      </a:r>
                      <a:r>
                        <a:rPr lang="es-ES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211.040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34.460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26.503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84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Total Turismo </a:t>
                      </a:r>
                      <a:r>
                        <a:rPr lang="es-ES" sz="105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05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222.730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33.042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31.571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071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Var. interanual 23-24 (%)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5,54%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-4,11%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19,12%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5 CuadroTexto"/>
          <p:cNvSpPr txBox="1">
            <a:spLocks noChangeArrowheads="1"/>
          </p:cNvSpPr>
          <p:nvPr/>
        </p:nvSpPr>
        <p:spPr bwMode="auto">
          <a:xfrm>
            <a:off x="358416" y="5992878"/>
            <a:ext cx="8280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50" b="1" i="1" dirty="0">
                <a:latin typeface="Century Gothic" panose="020B0502020202020204" pitchFamily="34" charset="0"/>
              </a:rPr>
              <a:t>Fuente</a:t>
            </a:r>
            <a:r>
              <a:rPr lang="es-ES" sz="1050" i="1" dirty="0">
                <a:latin typeface="Century Gothic" panose="020B0502020202020204" pitchFamily="34" charset="0"/>
              </a:rPr>
              <a:t>: OBECAN e ISTAC</a:t>
            </a:r>
            <a:r>
              <a:rPr lang="es-ES" sz="105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043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38B83-E735-47D9-9825-86DE4508F9A4}" type="slidenum">
              <a:rPr lang="es-ES_tradnl" smtClean="0"/>
              <a:pPr>
                <a:defRPr/>
              </a:pPr>
              <a:t>23</a:t>
            </a:fld>
            <a:endParaRPr lang="es-ES_tradnl"/>
          </a:p>
        </p:txBody>
      </p:sp>
      <p:pic>
        <p:nvPicPr>
          <p:cNvPr id="5" name="Imagen 4" descr="Pantalla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70" cy="6858000"/>
          </a:xfrm>
          <a:prstGeom prst="rect">
            <a:avLst/>
          </a:prstGeom>
        </p:spPr>
      </p:pic>
      <p:sp>
        <p:nvSpPr>
          <p:cNvPr id="7" name="CuadroTexto 3"/>
          <p:cNvSpPr txBox="1">
            <a:spLocks noChangeArrowheads="1"/>
          </p:cNvSpPr>
          <p:nvPr/>
        </p:nvSpPr>
        <p:spPr bwMode="auto">
          <a:xfrm>
            <a:off x="469900" y="3505200"/>
            <a:ext cx="8062913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/>
          <a:p>
            <a:pPr algn="r"/>
            <a:r>
              <a:rPr lang="es-ES_tradnl" sz="4800" dirty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es-ES_tradnl" sz="4800" dirty="0">
                <a:solidFill>
                  <a:schemeClr val="bg1"/>
                </a:solidFill>
                <a:latin typeface="Century Gothic"/>
                <a:cs typeface="Arial"/>
              </a:rPr>
              <a:t>Sección 5</a:t>
            </a:r>
          </a:p>
          <a:p>
            <a:pPr algn="r"/>
            <a:r>
              <a:rPr lang="es-ES_tradnl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Conectividad aérea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18759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38B83-E735-47D9-9825-86DE4508F9A4}" type="slidenum">
              <a:rPr lang="es-ES_tradnl" smtClean="0"/>
              <a:pPr>
                <a:defRPr/>
              </a:pPr>
              <a:t>24</a:t>
            </a:fld>
            <a:endParaRPr lang="es-ES_tradnl"/>
          </a:p>
        </p:txBody>
      </p:sp>
      <p:pic>
        <p:nvPicPr>
          <p:cNvPr id="5" name="Imagen 4" descr="Pantalla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cxnSp>
        <p:nvCxnSpPr>
          <p:cNvPr id="7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>
            <a:off x="0" y="620688"/>
            <a:ext cx="8784000" cy="0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3 Marcador de número de diapositiva"/>
          <p:cNvSpPr txBox="1">
            <a:spLocks/>
          </p:cNvSpPr>
          <p:nvPr/>
        </p:nvSpPr>
        <p:spPr>
          <a:xfrm>
            <a:off x="914400" y="633561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_tradnl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24</a:t>
            </a:fld>
            <a:r>
              <a:rPr lang="es-ES_tradnl" sz="18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es-ES_tradnl" sz="1800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87523" y="4538"/>
            <a:ext cx="856895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b="1" dirty="0">
                <a:solidFill>
                  <a:srgbClr val="1795CF"/>
                </a:solidFill>
                <a:latin typeface="Century Gothic"/>
                <a:cs typeface="Arial"/>
              </a:rPr>
              <a:t>5.1 Ranking de líneas aéreas en Gran Canaria, por pasajeros de llegada. </a:t>
            </a:r>
          </a:p>
          <a:p>
            <a:r>
              <a:rPr lang="es-ES" b="1" dirty="0">
                <a:solidFill>
                  <a:srgbClr val="1795CF"/>
                </a:solidFill>
                <a:latin typeface="Century Gothic"/>
                <a:cs typeface="Arial"/>
              </a:rPr>
              <a:t>Julio 2024</a:t>
            </a:r>
          </a:p>
        </p:txBody>
      </p:sp>
      <p:graphicFrame>
        <p:nvGraphicFramePr>
          <p:cNvPr id="13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550446"/>
              </p:ext>
            </p:extLst>
          </p:nvPr>
        </p:nvGraphicFramePr>
        <p:xfrm>
          <a:off x="287524" y="709801"/>
          <a:ext cx="8568951" cy="52155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8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4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14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68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7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82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LLAA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kern="1200" dirty="0" smtClean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200" b="1" i="0" u="none" strike="noStrike" kern="1200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kern="1200" dirty="0" smtClean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200" b="1" i="0" u="none" strike="noStrike" kern="1200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Var. total 23-24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Var. 23-24 (%)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20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35383A"/>
                          </a:solidFill>
                          <a:effectLst/>
                          <a:latin typeface="Century Gothic" panose="020B0502020202020204" pitchFamily="34" charset="0"/>
                        </a:rPr>
                        <a:t>BINTER CANARIAS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145.426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158.305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12.879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8,86%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20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35383A"/>
                          </a:solidFill>
                          <a:effectLst/>
                          <a:latin typeface="Century Gothic" panose="020B0502020202020204" pitchFamily="34" charset="0"/>
                        </a:rPr>
                        <a:t>VUELING AIRLINES, S.A.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71.520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70.707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-813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1,14%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8080117"/>
                  </a:ext>
                </a:extLst>
              </a:tr>
              <a:tr h="39820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35383A"/>
                          </a:solidFill>
                          <a:effectLst/>
                          <a:latin typeface="Century Gothic" panose="020B0502020202020204" pitchFamily="34" charset="0"/>
                        </a:rPr>
                        <a:t>RYANAIR GROUP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69.996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66.185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-3.811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5,44%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9144072"/>
                  </a:ext>
                </a:extLst>
              </a:tr>
              <a:tr h="39820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35383A"/>
                          </a:solidFill>
                          <a:effectLst/>
                          <a:latin typeface="Century Gothic" panose="020B0502020202020204" pitchFamily="34" charset="0"/>
                        </a:rPr>
                        <a:t>GRUPO IBERIA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44.579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57.153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12.574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28,21%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057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35383A"/>
                          </a:solidFill>
                          <a:effectLst/>
                          <a:latin typeface="Century Gothic" panose="020B0502020202020204" pitchFamily="34" charset="0"/>
                        </a:rPr>
                        <a:t>TUI GROUP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52.749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53.144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395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0,75%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20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35383A"/>
                          </a:solidFill>
                          <a:effectLst/>
                          <a:latin typeface="Century Gothic" panose="020B0502020202020204" pitchFamily="34" charset="0"/>
                        </a:rPr>
                        <a:t>JET2.COM LIMITED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29.976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34.574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4.598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15,34%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208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0" i="0" u="none" strike="noStrike">
                          <a:solidFill>
                            <a:srgbClr val="35383A"/>
                          </a:solidFill>
                          <a:effectLst/>
                          <a:latin typeface="Century Gothic" panose="020B0502020202020204" pitchFamily="34" charset="0"/>
                        </a:rPr>
                        <a:t>CANARY FLY, S.L.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17.396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21.372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3.976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22,86%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6352653"/>
                  </a:ext>
                </a:extLst>
              </a:tr>
              <a:tr h="39820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35383A"/>
                          </a:solidFill>
                          <a:effectLst/>
                          <a:latin typeface="Century Gothic" panose="020B0502020202020204" pitchFamily="34" charset="0"/>
                        </a:rPr>
                        <a:t>AIR EUROPA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21.174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19.954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-1.220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5,76%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20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 dirty="0">
                          <a:solidFill>
                            <a:srgbClr val="35383A"/>
                          </a:solidFill>
                          <a:effectLst/>
                          <a:latin typeface="Century Gothic" panose="020B0502020202020204" pitchFamily="34" charset="0"/>
                        </a:rPr>
                        <a:t>EASYJET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13.237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15.741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2.504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18,92%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4733007"/>
                  </a:ext>
                </a:extLst>
              </a:tr>
              <a:tr h="39820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 kern="1200" dirty="0" smtClean="0">
                          <a:solidFill>
                            <a:srgbClr val="35383A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CONDOR FLUGDIENST</a:t>
                      </a:r>
                      <a:endParaRPr lang="es-ES" sz="1100" b="0" i="0" u="none" strike="noStrike" kern="1200" dirty="0">
                        <a:solidFill>
                          <a:srgbClr val="35383A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16.827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13.847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-2.980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17,71%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820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 kern="1200" dirty="0" smtClean="0">
                          <a:solidFill>
                            <a:srgbClr val="35383A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SUNCLASS AIRLINES</a:t>
                      </a:r>
                      <a:endParaRPr lang="es-ES" sz="1100" b="0" i="0" u="none" strike="noStrike" kern="1200" dirty="0">
                        <a:solidFill>
                          <a:srgbClr val="35383A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9.207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10.403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1.196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12,99%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0412703"/>
                  </a:ext>
                </a:extLst>
              </a:tr>
              <a:tr h="39820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 kern="1200" dirty="0" smtClean="0">
                          <a:solidFill>
                            <a:srgbClr val="35383A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CORENDON AIRLINES EUROPE</a:t>
                      </a:r>
                      <a:endParaRPr lang="es-ES" sz="1100" b="0" i="0" u="none" strike="noStrike" kern="1200" dirty="0">
                        <a:solidFill>
                          <a:srgbClr val="35383A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4.056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2.214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-1.842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45,41%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2558394"/>
                  </a:ext>
                </a:extLst>
              </a:tr>
            </a:tbl>
          </a:graphicData>
        </a:graphic>
      </p:graphicFrame>
      <p:sp>
        <p:nvSpPr>
          <p:cNvPr id="14" name="5 CuadroTexto"/>
          <p:cNvSpPr txBox="1">
            <a:spLocks noChangeArrowheads="1"/>
          </p:cNvSpPr>
          <p:nvPr/>
        </p:nvSpPr>
        <p:spPr bwMode="auto">
          <a:xfrm>
            <a:off x="287523" y="6000887"/>
            <a:ext cx="8280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050" b="1" i="1" dirty="0">
                <a:latin typeface="Century Gothic" panose="020B0502020202020204" pitchFamily="34" charset="0"/>
              </a:rPr>
              <a:t>Fuente</a:t>
            </a:r>
            <a:r>
              <a:rPr lang="es-ES" sz="1050" i="1" dirty="0">
                <a:latin typeface="Century Gothic" panose="020B0502020202020204" pitchFamily="34" charset="0"/>
              </a:rPr>
              <a:t>: AENA.</a:t>
            </a:r>
          </a:p>
        </p:txBody>
      </p:sp>
    </p:spTree>
    <p:extLst>
      <p:ext uri="{BB962C8B-B14F-4D97-AF65-F5344CB8AC3E}">
        <p14:creationId xmlns:p14="http://schemas.microsoft.com/office/powerpoint/2010/main" val="227552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38B83-E735-47D9-9825-86DE4508F9A4}" type="slidenum">
              <a:rPr lang="es-ES_tradnl" smtClean="0"/>
              <a:pPr>
                <a:defRPr/>
              </a:pPr>
              <a:t>25</a:t>
            </a:fld>
            <a:endParaRPr lang="es-ES_tradnl"/>
          </a:p>
        </p:txBody>
      </p:sp>
      <p:pic>
        <p:nvPicPr>
          <p:cNvPr id="5" name="Imagen 4" descr="Pantalla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cxnSp>
        <p:nvCxnSpPr>
          <p:cNvPr id="7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>
            <a:off x="0" y="620688"/>
            <a:ext cx="8784000" cy="0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3 Marcador de número de diapositiva"/>
          <p:cNvSpPr txBox="1">
            <a:spLocks/>
          </p:cNvSpPr>
          <p:nvPr/>
        </p:nvSpPr>
        <p:spPr>
          <a:xfrm>
            <a:off x="914400" y="633561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_tradnl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25</a:t>
            </a:fld>
            <a:r>
              <a:rPr lang="es-ES_tradnl" sz="18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es-ES_tradnl" sz="1800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287523" y="4538"/>
            <a:ext cx="856895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b="1" dirty="0">
                <a:solidFill>
                  <a:srgbClr val="1795CF"/>
                </a:solidFill>
                <a:latin typeface="Century Gothic"/>
                <a:cs typeface="Arial"/>
              </a:rPr>
              <a:t>5.2 Ranking de aeropuertos de origen con destino Gran Canaria. Llegadas. Julio 2024</a:t>
            </a:r>
          </a:p>
        </p:txBody>
      </p:sp>
      <p:graphicFrame>
        <p:nvGraphicFramePr>
          <p:cNvPr id="14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741330"/>
              </p:ext>
            </p:extLst>
          </p:nvPr>
        </p:nvGraphicFramePr>
        <p:xfrm>
          <a:off x="287523" y="698003"/>
          <a:ext cx="8532985" cy="52559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1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2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75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AEROPUERTO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kern="1200" dirty="0" smtClean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200" b="1" i="0" u="none" strike="noStrike" kern="1200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kern="1200" dirty="0" smtClean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200" b="1" i="0" u="none" strike="noStrike" kern="1200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Var. total 23-24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Var. 23-24 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12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35383A"/>
                          </a:solidFill>
                          <a:effectLst/>
                          <a:latin typeface="Century Gothic" panose="020B0502020202020204" pitchFamily="34" charset="0"/>
                        </a:rPr>
                        <a:t>MADRID-BARAJAS ADOLFO SUÁREZ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71.155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94.712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23.557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33,11%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12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35383A"/>
                          </a:solidFill>
                          <a:effectLst/>
                          <a:latin typeface="Century Gothic" panose="020B0502020202020204" pitchFamily="34" charset="0"/>
                        </a:rPr>
                        <a:t>TENERIFE NORTE-C. LA LAGUNA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38.871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40.932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2.061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5,30%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0128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35383A"/>
                          </a:solidFill>
                          <a:effectLst/>
                          <a:latin typeface="Century Gothic" panose="020B0502020202020204" pitchFamily="34" charset="0"/>
                        </a:rPr>
                        <a:t>LANZAROTE CÉSAR MANRIQUE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37.405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39.060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1.655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4,42%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754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35383A"/>
                          </a:solidFill>
                          <a:effectLst/>
                          <a:latin typeface="Century Gothic" panose="020B0502020202020204" pitchFamily="34" charset="0"/>
                        </a:rPr>
                        <a:t>FUERTEVENTURA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29.712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31.123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1.411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4,75%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54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35383A"/>
                          </a:solidFill>
                          <a:effectLst/>
                          <a:latin typeface="Century Gothic" panose="020B0502020202020204" pitchFamily="34" charset="0"/>
                        </a:rPr>
                        <a:t>BARCELONA-EL PRAT J.T.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22.834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22.939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0,46%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54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35383A"/>
                          </a:solidFill>
                          <a:effectLst/>
                          <a:latin typeface="Century Gothic" panose="020B0502020202020204" pitchFamily="34" charset="0"/>
                        </a:rPr>
                        <a:t>AMSTERDAM/SCHIPHOL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15.795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16.477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682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4,32%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54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35383A"/>
                          </a:solidFill>
                          <a:effectLst/>
                          <a:latin typeface="Century Gothic" panose="020B0502020202020204" pitchFamily="34" charset="0"/>
                        </a:rPr>
                        <a:t>MANCHESTER /INTERNACIONAL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16.904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14.759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-2.145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12,69%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54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35383A"/>
                          </a:solidFill>
                          <a:effectLst/>
                          <a:latin typeface="Century Gothic" panose="020B0502020202020204" pitchFamily="34" charset="0"/>
                        </a:rPr>
                        <a:t>LONDRES/GATWICK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12.417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13.126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709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5,71%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54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 dirty="0" smtClean="0">
                          <a:solidFill>
                            <a:srgbClr val="35383A"/>
                          </a:solidFill>
                          <a:effectLst/>
                          <a:latin typeface="Century Gothic" panose="020B0502020202020204" pitchFamily="34" charset="0"/>
                        </a:rPr>
                        <a:t>OSLO/GARDERMOEN</a:t>
                      </a:r>
                      <a:endParaRPr lang="es-ES" sz="1100" b="0" i="0" u="none" strike="noStrike" dirty="0">
                        <a:solidFill>
                          <a:srgbClr val="35383A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11.616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13.001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1.385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11,92%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54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 dirty="0">
                          <a:solidFill>
                            <a:srgbClr val="35383A"/>
                          </a:solidFill>
                          <a:effectLst/>
                          <a:latin typeface="Century Gothic" panose="020B0502020202020204" pitchFamily="34" charset="0"/>
                        </a:rPr>
                        <a:t>SEVILLA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13.114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12.476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-638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4,87%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7541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35383A"/>
                          </a:solidFill>
                          <a:effectLst/>
                          <a:latin typeface="Century Gothic" panose="020B0502020202020204" pitchFamily="34" charset="0"/>
                        </a:rPr>
                        <a:t>MÁLAGA-COSTA DEL SOL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12.229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12.446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1,77%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3852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35383A"/>
                          </a:solidFill>
                          <a:effectLst/>
                          <a:latin typeface="Century Gothic" panose="020B0502020202020204" pitchFamily="34" charset="0"/>
                        </a:rPr>
                        <a:t>FRANKFURT/INTERNACIONAL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12.297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11.519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-778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6,33%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3852"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 dirty="0" smtClean="0">
                          <a:solidFill>
                            <a:srgbClr val="35383A"/>
                          </a:solidFill>
                          <a:effectLst/>
                          <a:latin typeface="Century Gothic" panose="020B0502020202020204" pitchFamily="34" charset="0"/>
                        </a:rPr>
                        <a:t>LONDRES/STANSTED</a:t>
                      </a:r>
                      <a:endParaRPr lang="es-ES" sz="1100" b="0" i="0" u="none" strike="noStrike" dirty="0">
                        <a:solidFill>
                          <a:srgbClr val="35383A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10.495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11.309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814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7,76%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284035"/>
                  </a:ext>
                </a:extLst>
              </a:tr>
            </a:tbl>
          </a:graphicData>
        </a:graphic>
      </p:graphicFrame>
      <p:sp>
        <p:nvSpPr>
          <p:cNvPr id="12" name="5 CuadroTexto"/>
          <p:cNvSpPr txBox="1">
            <a:spLocks noChangeArrowheads="1"/>
          </p:cNvSpPr>
          <p:nvPr/>
        </p:nvSpPr>
        <p:spPr bwMode="auto">
          <a:xfrm>
            <a:off x="287523" y="6000887"/>
            <a:ext cx="8280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050" b="1" i="1" dirty="0">
                <a:latin typeface="Century Gothic" panose="020B0502020202020204" pitchFamily="34" charset="0"/>
              </a:rPr>
              <a:t>Fuente</a:t>
            </a:r>
            <a:r>
              <a:rPr lang="es-ES" sz="1050" i="1" dirty="0">
                <a:latin typeface="Century Gothic" panose="020B0502020202020204" pitchFamily="34" charset="0"/>
              </a:rPr>
              <a:t>: AENA.</a:t>
            </a:r>
          </a:p>
        </p:txBody>
      </p:sp>
    </p:spTree>
    <p:extLst>
      <p:ext uri="{BB962C8B-B14F-4D97-AF65-F5344CB8AC3E}">
        <p14:creationId xmlns:p14="http://schemas.microsoft.com/office/powerpoint/2010/main" val="399256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3" descr="0026-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1614"/>
            <a:ext cx="9137667" cy="685477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70" cy="6858000"/>
          </a:xfrm>
          <a:prstGeom prst="rect">
            <a:avLst/>
          </a:prstGeom>
        </p:spPr>
      </p:pic>
      <p:sp>
        <p:nvSpPr>
          <p:cNvPr id="5" name="CuadroTexto 3"/>
          <p:cNvSpPr txBox="1">
            <a:spLocks noChangeArrowheads="1"/>
          </p:cNvSpPr>
          <p:nvPr/>
        </p:nvSpPr>
        <p:spPr bwMode="auto">
          <a:xfrm>
            <a:off x="469900" y="3505200"/>
            <a:ext cx="8062913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_tradnl" sz="4800" dirty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es-ES_tradnl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El sector turístico</a:t>
            </a:r>
          </a:p>
          <a:p>
            <a:pPr algn="r"/>
            <a:r>
              <a:rPr lang="es-ES_tradnl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de un vistazo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79400136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95389" y="6348201"/>
            <a:ext cx="2057400" cy="365125"/>
          </a:xfrm>
        </p:spPr>
        <p:txBody>
          <a:bodyPr/>
          <a:lstStyle/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4</a:t>
            </a:fld>
            <a:r>
              <a:rPr lang="es-ES_tradnl" sz="18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10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>
            <a:off x="1015" y="610638"/>
            <a:ext cx="8892000" cy="0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358416" y="138466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1795CF"/>
                </a:solidFill>
                <a:latin typeface="Century Gothic" panose="020B0502020202020204" pitchFamily="34" charset="0"/>
              </a:rPr>
              <a:t>Cuadro resumen general. Julio 2024 </a:t>
            </a:r>
          </a:p>
        </p:txBody>
      </p:sp>
      <p:graphicFrame>
        <p:nvGraphicFramePr>
          <p:cNvPr id="16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950573"/>
              </p:ext>
            </p:extLst>
          </p:nvPr>
        </p:nvGraphicFramePr>
        <p:xfrm>
          <a:off x="358416" y="3175996"/>
          <a:ext cx="4123184" cy="2367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9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6060">
                <a:tc gridSpan="3"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ISLAS CANARIAS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200" b="1">
                        <a:solidFill>
                          <a:srgbClr val="1795C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200" b="1">
                        <a:solidFill>
                          <a:srgbClr val="1795C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091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Turistas totales</a:t>
                      </a:r>
                      <a:r>
                        <a:rPr lang="es-ES" sz="1000" b="1" baseline="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es-ES" sz="1000" b="1" baseline="0" dirty="0" smtClean="0">
                        <a:solidFill>
                          <a:srgbClr val="1795CF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000" b="1" kern="1200" dirty="0" smtClean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0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Total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Var. 23-24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021">
                <a:tc>
                  <a:txBody>
                    <a:bodyPr/>
                    <a:lstStyle/>
                    <a:p>
                      <a:r>
                        <a:rPr lang="es-ES" sz="1100" b="1" dirty="0">
                          <a:solidFill>
                            <a:schemeClr val="tx1"/>
                          </a:solidFill>
                          <a:latin typeface="Century Gothic"/>
                        </a:rPr>
                        <a:t>Canarias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1.397.339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021">
                <a:tc>
                  <a:txBody>
                    <a:bodyPr/>
                    <a:lstStyle/>
                    <a:p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Lanzarote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275.363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-0,04%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021">
                <a:tc>
                  <a:txBody>
                    <a:bodyPr/>
                    <a:lstStyle/>
                    <a:p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Fuerteventura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213.001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7,76%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021">
                <a:tc>
                  <a:txBody>
                    <a:bodyPr/>
                    <a:lstStyle/>
                    <a:p>
                      <a:r>
                        <a:rPr lang="es-ES" sz="1100" b="0" dirty="0">
                          <a:solidFill>
                            <a:schemeClr val="tx1"/>
                          </a:solidFill>
                          <a:latin typeface="Century Gothic"/>
                        </a:rPr>
                        <a:t>Gran Canaria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331.394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1,34%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021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ES" sz="1100" b="0" kern="1200" dirty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+mn-cs"/>
                        </a:rPr>
                        <a:t>Tenerife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585.538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12,01%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9 CuadroTexto"/>
          <p:cNvSpPr txBox="1"/>
          <p:nvPr/>
        </p:nvSpPr>
        <p:spPr>
          <a:xfrm>
            <a:off x="358416" y="5561898"/>
            <a:ext cx="412318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_tradnl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es-ES" sz="900" i="1" dirty="0">
                <a:latin typeface="Century Gothic" panose="020B0502020202020204" pitchFamily="34" charset="0"/>
              </a:rPr>
              <a:t>*El dato de turistas para Canarias no coincide con la suma de las islas. El dato para cada isla se calcula como la suma de turista principal y turista secundario (aquel que visita la isla después de visitar otra).</a:t>
            </a:r>
          </a:p>
        </p:txBody>
      </p:sp>
      <p:graphicFrame>
        <p:nvGraphicFramePr>
          <p:cNvPr id="18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215858"/>
              </p:ext>
            </p:extLst>
          </p:nvPr>
        </p:nvGraphicFramePr>
        <p:xfrm>
          <a:off x="4658909" y="829126"/>
          <a:ext cx="4268459" cy="23066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6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1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7600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Perfil del turista. Gran Canaria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="1">
                        <a:solidFill>
                          <a:srgbClr val="1795C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400">
                <a:tc>
                  <a:txBody>
                    <a:bodyPr/>
                    <a:lstStyle/>
                    <a:p>
                      <a:r>
                        <a:rPr lang="es-ES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 panose="020B0502020202020204" pitchFamily="34" charset="0"/>
                        </a:rPr>
                        <a:t>Motivo de la estancia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556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5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motivo vacacional ha sido el principal en la isla </a:t>
                      </a:r>
                      <a:r>
                        <a:rPr lang="es-ES" sz="95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durante </a:t>
                      </a:r>
                      <a:r>
                        <a:rPr lang="es-ES" sz="95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julio </a:t>
                      </a:r>
                      <a:r>
                        <a:rPr lang="es-ES" sz="95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2024, con una cuota del </a:t>
                      </a:r>
                      <a:r>
                        <a:rPr lang="es-E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97,05</a:t>
                      </a:r>
                      <a:r>
                        <a:rPr lang="es-ES" sz="95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s-ES" sz="95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s-ES" sz="95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144">
                <a:tc>
                  <a:txBody>
                    <a:bodyPr/>
                    <a:lstStyle/>
                    <a:p>
                      <a:r>
                        <a:rPr lang="es-ES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 panose="020B0502020202020204" pitchFamily="34" charset="0"/>
                        </a:rPr>
                        <a:t>Tipo</a:t>
                      </a:r>
                      <a:r>
                        <a:rPr lang="es-ES" sz="9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 panose="020B0502020202020204" pitchFamily="34" charset="0"/>
                        </a:rPr>
                        <a:t> de alojamiento</a:t>
                      </a:r>
                      <a:endParaRPr lang="es-ES" sz="9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556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5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Los alojamientos hoteleros han sido los preferidos por los visitantes, con </a:t>
                      </a:r>
                      <a:r>
                        <a:rPr lang="es-ES" sz="95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 </a:t>
                      </a:r>
                      <a:r>
                        <a:rPr lang="es-E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70,34</a:t>
                      </a:r>
                      <a:r>
                        <a:rPr lang="es-ES" sz="95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s-ES" sz="95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95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cuota.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5687">
                <a:tc>
                  <a:txBody>
                    <a:bodyPr/>
                    <a:lstStyle/>
                    <a:p>
                      <a:r>
                        <a:rPr lang="es-ES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</a:rPr>
                        <a:t>Duración de la estancia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556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5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distribución de noches pernoctadas más frecuente por los turistas </a:t>
                      </a:r>
                      <a:r>
                        <a:rPr lang="es-ES" sz="95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</a:t>
                      </a:r>
                      <a:r>
                        <a:rPr lang="es-ES" sz="95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julio de 2024 </a:t>
                      </a:r>
                      <a:r>
                        <a:rPr lang="es-ES" sz="95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 </a:t>
                      </a:r>
                      <a:r>
                        <a:rPr lang="es-ES" sz="95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sido de 1 a 7 noches, </a:t>
                      </a:r>
                      <a:r>
                        <a:rPr lang="es-E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59,90</a:t>
                      </a:r>
                      <a:r>
                        <a:rPr lang="es-ES" sz="95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s-ES" sz="95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s-ES" sz="95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727">
                <a:tc>
                  <a:txBody>
                    <a:bodyPr/>
                    <a:lstStyle/>
                    <a:p>
                      <a:r>
                        <a:rPr lang="es-ES" sz="9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 panose="020B0502020202020204" pitchFamily="34" charset="0"/>
                        </a:rPr>
                        <a:t>Uso</a:t>
                      </a:r>
                      <a:r>
                        <a:rPr lang="es-ES" sz="9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 panose="020B0502020202020204" pitchFamily="34" charset="0"/>
                        </a:rPr>
                        <a:t> de paquete turístico</a:t>
                      </a:r>
                      <a:endParaRPr lang="es-ES" sz="9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556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5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Aumenta considerablemente</a:t>
                      </a:r>
                      <a:r>
                        <a:rPr lang="es-ES" sz="950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95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</a:t>
                      </a:r>
                      <a:r>
                        <a:rPr lang="es-ES" sz="95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uso del paquete turístico con respecto a </a:t>
                      </a:r>
                      <a:r>
                        <a:rPr lang="es-ES" sz="95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julio </a:t>
                      </a:r>
                      <a:r>
                        <a:rPr lang="es-ES" sz="95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2023, </a:t>
                      </a:r>
                      <a:r>
                        <a:rPr lang="es-ES" sz="95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 un </a:t>
                      </a:r>
                      <a:r>
                        <a:rPr lang="es-E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59,25</a:t>
                      </a:r>
                      <a:r>
                        <a:rPr lang="es-ES" sz="950" b="1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s-ES" sz="95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95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turistas que sí lo contrataron.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0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191912"/>
              </p:ext>
            </p:extLst>
          </p:nvPr>
        </p:nvGraphicFramePr>
        <p:xfrm>
          <a:off x="4658909" y="3257755"/>
          <a:ext cx="4268459" cy="24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260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TURISTAS TOTALES EN GRAN CANARIA.</a:t>
                      </a:r>
                      <a:r>
                        <a:rPr lang="es-ES" sz="1000" b="1" baseline="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 NACIONALIDADES </a:t>
                      </a:r>
                      <a:endParaRPr lang="es-ES" sz="1000" b="1" dirty="0">
                        <a:solidFill>
                          <a:srgbClr val="1795CF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Gráfico 20"/>
          <p:cNvGraphicFramePr/>
          <p:nvPr>
            <p:extLst>
              <p:ext uri="{D42A27DB-BD31-4B8C-83A1-F6EECF244321}">
                <p14:modId xmlns:p14="http://schemas.microsoft.com/office/powerpoint/2010/main" val="558501227"/>
              </p:ext>
            </p:extLst>
          </p:nvPr>
        </p:nvGraphicFramePr>
        <p:xfrm>
          <a:off x="3971894" y="3231401"/>
          <a:ext cx="5172106" cy="3033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43986"/>
              </p:ext>
            </p:extLst>
          </p:nvPr>
        </p:nvGraphicFramePr>
        <p:xfrm>
          <a:off x="358416" y="670418"/>
          <a:ext cx="4123184" cy="24161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7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5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419">
                <a:tc gridSpan="3"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GRAN CANARIA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200" b="1">
                        <a:solidFill>
                          <a:srgbClr val="1795C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200" b="1">
                        <a:solidFill>
                          <a:srgbClr val="1795C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090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Indicador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kern="1200" dirty="0" smtClean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0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Var. 23-24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52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Total turistas (FRONTUR)</a:t>
                      </a:r>
                    </a:p>
                  </a:txBody>
                  <a:tcPr anchor="ctr">
                    <a:lnL w="0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331.394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1,34%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52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Pasajeros extranjeros (AENA)</a:t>
                      </a:r>
                      <a:endParaRPr kumimoji="0" lang="es-E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0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275.963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2846676"/>
                  </a:ext>
                </a:extLst>
              </a:tr>
              <a:tr h="314529">
                <a:tc>
                  <a:txBody>
                    <a:bodyPr/>
                    <a:lstStyle/>
                    <a:p>
                      <a:pPr marL="0" lvl="0" algn="l" rtl="0">
                        <a:buNone/>
                      </a:pPr>
                      <a:r>
                        <a:rPr lang="es-ES" sz="900" b="1" kern="1200" dirty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+mn-cs"/>
                        </a:rPr>
                        <a:t>Contratos en el sector turístico</a:t>
                      </a:r>
                      <a:endParaRPr lang="es-ES" dirty="0"/>
                    </a:p>
                  </a:txBody>
                  <a:tcPr anchor="ctr">
                    <a:lnL w="0">
                      <a:noFill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9.917</a:t>
                      </a:r>
                    </a:p>
                  </a:txBody>
                  <a:tcPr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8,12%</a:t>
                      </a:r>
                    </a:p>
                  </a:txBody>
                  <a:tcPr marL="9524" marR="9524" marT="9524" marB="0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</a:lnL>
                    <a:lnR w="0"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0">
                      <a:noFill/>
                    </a:lnTlToBr>
                    <a:lnBlToTr w="0"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4529"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es-ES" sz="900" b="1" kern="1200" dirty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+mn-cs"/>
                        </a:rPr>
                        <a:t>Ocupación por habitaciones</a:t>
                      </a:r>
                    </a:p>
                  </a:txBody>
                  <a:tcPr anchor="ctr">
                    <a:lnL w="0">
                      <a:noFill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75,25</a:t>
                      </a:r>
                    </a:p>
                  </a:txBody>
                  <a:tcPr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0,79%</a:t>
                      </a:r>
                    </a:p>
                  </a:txBody>
                  <a:tcPr marL="9524" marR="9524" marT="9524" marB="0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</a:lnL>
                    <a:lnR w="0"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663257"/>
                  </a:ext>
                </a:extLst>
              </a:tr>
              <a:tr h="314529">
                <a:tc>
                  <a:txBody>
                    <a:bodyPr/>
                    <a:lstStyle/>
                    <a:p>
                      <a:pPr marL="0" lvl="0" algn="l">
                        <a:buNone/>
                      </a:pPr>
                      <a:r>
                        <a:rPr lang="es-ES" sz="900" b="1" kern="1200" dirty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+mn-cs"/>
                        </a:rPr>
                        <a:t>Tarifa media </a:t>
                      </a:r>
                      <a:r>
                        <a:rPr lang="es-ES" sz="900" b="1" kern="1200" dirty="0" smtClean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+mn-cs"/>
                        </a:rPr>
                        <a:t>diaria (ADR)</a:t>
                      </a:r>
                      <a:endParaRPr lang="es-ES" sz="900" b="1" kern="1200" dirty="0">
                        <a:solidFill>
                          <a:schemeClr val="tx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>
                    <a:lnL w="0">
                      <a:noFill/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113,72</a:t>
                      </a:r>
                    </a:p>
                  </a:txBody>
                  <a:tcPr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</a:lnL>
                    <a:lnR w="12700">
                      <a:solidFill>
                        <a:schemeClr val="bg1">
                          <a:lumMod val="85000"/>
                        </a:schemeClr>
                      </a:solidFill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8,56%</a:t>
                      </a:r>
                    </a:p>
                  </a:txBody>
                  <a:tcPr marL="9524" marR="9524" marT="9524" marB="0" anchor="ctr">
                    <a:lnL w="12700">
                      <a:solidFill>
                        <a:schemeClr val="bg1">
                          <a:lumMod val="85000"/>
                        </a:schemeClr>
                      </a:solidFill>
                    </a:lnL>
                    <a:lnR w="0"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</a:lnB>
                    <a:lnTlToBr w="0">
                      <a:noFill/>
                    </a:lnTlToBr>
                    <a:lnBlToTr w="0"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1028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49649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" y="0"/>
            <a:ext cx="9141970" cy="6858000"/>
          </a:xfrm>
          <a:prstGeom prst="rect">
            <a:avLst/>
          </a:prstGeom>
        </p:spPr>
      </p:pic>
      <p:sp>
        <p:nvSpPr>
          <p:cNvPr id="4099" name="CuadroTexto 3"/>
          <p:cNvSpPr txBox="1">
            <a:spLocks noChangeArrowheads="1"/>
          </p:cNvSpPr>
          <p:nvPr/>
        </p:nvSpPr>
        <p:spPr bwMode="auto">
          <a:xfrm>
            <a:off x="469900" y="3505200"/>
            <a:ext cx="8062913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/>
          <a:p>
            <a:pPr algn="r"/>
            <a:r>
              <a:rPr lang="es-ES_tradnl" sz="4800" dirty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es-ES_tradnl" sz="4800" dirty="0">
                <a:solidFill>
                  <a:schemeClr val="bg1"/>
                </a:solidFill>
                <a:latin typeface="Century Gothic" panose="020B0502020202020204" pitchFamily="34" charset="0"/>
              </a:rPr>
              <a:t>Sección 1</a:t>
            </a:r>
          </a:p>
          <a:p>
            <a:pPr algn="r"/>
            <a:r>
              <a:rPr lang="es-ES_tradnl" sz="4800" b="1" dirty="0">
                <a:solidFill>
                  <a:schemeClr val="bg1"/>
                </a:solidFill>
                <a:latin typeface="Century Gothic"/>
                <a:cs typeface="Arial"/>
              </a:rPr>
              <a:t>Turistas y pasajeros</a:t>
            </a:r>
          </a:p>
          <a:p>
            <a:pPr algn="r"/>
            <a:endParaRPr lang="es-ES_tradnl" sz="4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7092488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11267" name="CuadroTexto 3"/>
          <p:cNvSpPr txBox="1">
            <a:spLocks noChangeArrowheads="1"/>
          </p:cNvSpPr>
          <p:nvPr/>
        </p:nvSpPr>
        <p:spPr bwMode="auto">
          <a:xfrm>
            <a:off x="827584" y="4114800"/>
            <a:ext cx="763061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ES_tradnl" sz="3600">
                <a:solidFill>
                  <a:schemeClr val="bg1"/>
                </a:solidFill>
                <a:latin typeface="Century Gothic" panose="020B0502020202020204" pitchFamily="34" charset="0"/>
              </a:rPr>
              <a:t>SECCIÓN 1</a:t>
            </a:r>
          </a:p>
          <a:p>
            <a:pPr algn="r"/>
            <a:r>
              <a:rPr lang="es-ES_tradnl" sz="4800" b="1">
                <a:solidFill>
                  <a:schemeClr val="bg1"/>
                </a:solidFill>
                <a:latin typeface="Century Gothic" panose="020B0502020202020204" pitchFamily="34" charset="0"/>
              </a:rPr>
              <a:t>	Pasajeros</a:t>
            </a:r>
          </a:p>
          <a:p>
            <a:endParaRPr lang="es-ES_tradnl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95389" y="6348201"/>
            <a:ext cx="2057400" cy="365125"/>
          </a:xfrm>
        </p:spPr>
        <p:txBody>
          <a:bodyPr/>
          <a:lstStyle/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6</a:t>
            </a:fld>
            <a:r>
              <a:rPr lang="es-ES_tradnl" sz="18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10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>
            <a:off x="1015" y="610638"/>
            <a:ext cx="8892000" cy="0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358416" y="138466"/>
            <a:ext cx="856895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b="1" dirty="0">
                <a:solidFill>
                  <a:srgbClr val="1795CF"/>
                </a:solidFill>
                <a:latin typeface="Century Gothic"/>
                <a:cs typeface="Arial"/>
              </a:rPr>
              <a:t>1.1 Turistas en Gran Canaria. Julio 2024</a:t>
            </a: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70847"/>
              </p:ext>
            </p:extLst>
          </p:nvPr>
        </p:nvGraphicFramePr>
        <p:xfrm>
          <a:off x="287520" y="862058"/>
          <a:ext cx="8639847" cy="4943204"/>
        </p:xfrm>
        <a:graphic>
          <a:graphicData uri="http://schemas.openxmlformats.org/drawingml/2006/table">
            <a:tbl>
              <a:tblPr/>
              <a:tblGrid>
                <a:gridCol w="2376903">
                  <a:extLst>
                    <a:ext uri="{9D8B030D-6E8A-4147-A177-3AD203B41FA5}">
                      <a16:colId xmlns:a16="http://schemas.microsoft.com/office/drawing/2014/main" val="1797761495"/>
                    </a:ext>
                  </a:extLst>
                </a:gridCol>
                <a:gridCol w="1660057">
                  <a:extLst>
                    <a:ext uri="{9D8B030D-6E8A-4147-A177-3AD203B41FA5}">
                      <a16:colId xmlns:a16="http://schemas.microsoft.com/office/drawing/2014/main" val="3197430008"/>
                    </a:ext>
                  </a:extLst>
                </a:gridCol>
                <a:gridCol w="1509143">
                  <a:extLst>
                    <a:ext uri="{9D8B030D-6E8A-4147-A177-3AD203B41FA5}">
                      <a16:colId xmlns:a16="http://schemas.microsoft.com/office/drawing/2014/main" val="4088112987"/>
                    </a:ext>
                  </a:extLst>
                </a:gridCol>
                <a:gridCol w="1529703">
                  <a:extLst>
                    <a:ext uri="{9D8B030D-6E8A-4147-A177-3AD203B41FA5}">
                      <a16:colId xmlns:a16="http://schemas.microsoft.com/office/drawing/2014/main" val="3897374732"/>
                    </a:ext>
                  </a:extLst>
                </a:gridCol>
                <a:gridCol w="1564041">
                  <a:extLst>
                    <a:ext uri="{9D8B030D-6E8A-4147-A177-3AD203B41FA5}">
                      <a16:colId xmlns:a16="http://schemas.microsoft.com/office/drawing/2014/main" val="2907023337"/>
                    </a:ext>
                  </a:extLst>
                </a:gridCol>
              </a:tblGrid>
              <a:tr h="6062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PAÍS DE ORIGEN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kern="1200" dirty="0" smtClean="0">
                          <a:solidFill>
                            <a:srgbClr val="1795CF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100" b="1" i="0" u="none" strike="noStrike" kern="1200" dirty="0">
                          <a:solidFill>
                            <a:srgbClr val="1795CF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kern="1200" dirty="0" smtClean="0">
                          <a:solidFill>
                            <a:srgbClr val="1795CF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100" b="1" i="0" u="none" strike="noStrike" kern="1200" dirty="0">
                          <a:solidFill>
                            <a:srgbClr val="1795CF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/>
                        </a:rPr>
                        <a:t>Variación total 23-24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/>
                        </a:rPr>
                        <a:t>Var.</a:t>
                      </a:r>
                      <a:r>
                        <a:rPr lang="es-ES" sz="1100" b="1" i="0" u="none" strike="noStrike" baseline="0" dirty="0">
                          <a:solidFill>
                            <a:srgbClr val="1795CF"/>
                          </a:solidFill>
                          <a:effectLst/>
                          <a:latin typeface="Century Gothic"/>
                        </a:rPr>
                        <a:t> </a:t>
                      </a:r>
                      <a:r>
                        <a:rPr lang="es-ES" sz="11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/>
                        </a:rPr>
                        <a:t>23-24 (%)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982996"/>
                  </a:ext>
                </a:extLst>
              </a:tr>
              <a:tr h="37307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Alemania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47.470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46.309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-1.161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2,45%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4865409"/>
                  </a:ext>
                </a:extLst>
              </a:tr>
              <a:tr h="37307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Bélgica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12.458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13.442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7,90%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3280083"/>
                  </a:ext>
                </a:extLst>
              </a:tr>
              <a:tr h="37307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Francia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14.076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14.115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0,28%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678762"/>
                  </a:ext>
                </a:extLst>
              </a:tr>
              <a:tr h="37307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Irlanda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9.646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10.558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9,45%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1507714"/>
                  </a:ext>
                </a:extLst>
              </a:tr>
              <a:tr h="37307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Italia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9.055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8.827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2,52%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114451"/>
                  </a:ext>
                </a:extLst>
              </a:tr>
              <a:tr h="37307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Países Bajos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24.329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25.891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1.562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6,42%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4079192"/>
                  </a:ext>
                </a:extLst>
              </a:tr>
              <a:tr h="37307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Países Nórdicos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32.413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33.415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1.002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3,09%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6074713"/>
                  </a:ext>
                </a:extLst>
              </a:tr>
              <a:tr h="37307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Reino Unido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84.826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92.082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7.256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8,55%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3924131"/>
                  </a:ext>
                </a:extLst>
              </a:tr>
              <a:tr h="37307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Otros países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39.617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39.065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-552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1,39%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775664"/>
                  </a:ext>
                </a:extLst>
              </a:tr>
              <a:tr h="326438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Extranjeros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273.889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283.703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9.814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3,58%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535598"/>
                  </a:ext>
                </a:extLst>
              </a:tr>
              <a:tr h="326438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Nacionales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53.133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47.691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-5.442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10,24%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968919"/>
                  </a:ext>
                </a:extLst>
              </a:tr>
              <a:tr h="326438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327.022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331.394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4.372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1,34%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939237"/>
                  </a:ext>
                </a:extLst>
              </a:tr>
            </a:tbl>
          </a:graphicData>
        </a:graphic>
      </p:graphicFrame>
      <p:sp>
        <p:nvSpPr>
          <p:cNvPr id="13" name="5 CuadroTexto"/>
          <p:cNvSpPr txBox="1">
            <a:spLocks noChangeArrowheads="1"/>
          </p:cNvSpPr>
          <p:nvPr/>
        </p:nvSpPr>
        <p:spPr bwMode="auto">
          <a:xfrm>
            <a:off x="287523" y="5904444"/>
            <a:ext cx="8280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50" b="1" i="1" dirty="0">
                <a:latin typeface="Century Gothic" panose="020B0502020202020204" pitchFamily="34" charset="0"/>
              </a:rPr>
              <a:t>Fuente</a:t>
            </a:r>
            <a:r>
              <a:rPr lang="es-ES" sz="1050" i="1" dirty="0">
                <a:latin typeface="Century Gothic" panose="020B0502020202020204" pitchFamily="34" charset="0"/>
              </a:rPr>
              <a:t>: ISTAC – FRONTUR.</a:t>
            </a:r>
          </a:p>
        </p:txBody>
      </p:sp>
    </p:spTree>
    <p:extLst>
      <p:ext uri="{BB962C8B-B14F-4D97-AF65-F5344CB8AC3E}">
        <p14:creationId xmlns:p14="http://schemas.microsoft.com/office/powerpoint/2010/main" val="118983684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95389" y="6348201"/>
            <a:ext cx="2057400" cy="365125"/>
          </a:xfrm>
        </p:spPr>
        <p:txBody>
          <a:bodyPr/>
          <a:lstStyle/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7</a:t>
            </a:fld>
            <a:r>
              <a:rPr lang="es-ES_tradnl" sz="18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10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>
            <a:off x="1015" y="610638"/>
            <a:ext cx="8892000" cy="0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358416" y="138466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1795CF"/>
                </a:solidFill>
                <a:latin typeface="Century Gothic" panose="020B0502020202020204" pitchFamily="34" charset="0"/>
              </a:rPr>
              <a:t>1.2 Turistas en las Islas Canarias. Julio 2024</a:t>
            </a: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357026"/>
              </p:ext>
            </p:extLst>
          </p:nvPr>
        </p:nvGraphicFramePr>
        <p:xfrm>
          <a:off x="358416" y="1035104"/>
          <a:ext cx="8462058" cy="3869587"/>
        </p:xfrm>
        <a:graphic>
          <a:graphicData uri="http://schemas.openxmlformats.org/drawingml/2006/table">
            <a:tbl>
              <a:tblPr/>
              <a:tblGrid>
                <a:gridCol w="1410343">
                  <a:extLst>
                    <a:ext uri="{9D8B030D-6E8A-4147-A177-3AD203B41FA5}">
                      <a16:colId xmlns:a16="http://schemas.microsoft.com/office/drawing/2014/main" val="269229599"/>
                    </a:ext>
                  </a:extLst>
                </a:gridCol>
                <a:gridCol w="1410343">
                  <a:extLst>
                    <a:ext uri="{9D8B030D-6E8A-4147-A177-3AD203B41FA5}">
                      <a16:colId xmlns:a16="http://schemas.microsoft.com/office/drawing/2014/main" val="3346980514"/>
                    </a:ext>
                  </a:extLst>
                </a:gridCol>
                <a:gridCol w="1410343">
                  <a:extLst>
                    <a:ext uri="{9D8B030D-6E8A-4147-A177-3AD203B41FA5}">
                      <a16:colId xmlns:a16="http://schemas.microsoft.com/office/drawing/2014/main" val="1410918798"/>
                    </a:ext>
                  </a:extLst>
                </a:gridCol>
                <a:gridCol w="1410343">
                  <a:extLst>
                    <a:ext uri="{9D8B030D-6E8A-4147-A177-3AD203B41FA5}">
                      <a16:colId xmlns:a16="http://schemas.microsoft.com/office/drawing/2014/main" val="487382575"/>
                    </a:ext>
                  </a:extLst>
                </a:gridCol>
                <a:gridCol w="1410343">
                  <a:extLst>
                    <a:ext uri="{9D8B030D-6E8A-4147-A177-3AD203B41FA5}">
                      <a16:colId xmlns:a16="http://schemas.microsoft.com/office/drawing/2014/main" val="1122359136"/>
                    </a:ext>
                  </a:extLst>
                </a:gridCol>
                <a:gridCol w="1410343">
                  <a:extLst>
                    <a:ext uri="{9D8B030D-6E8A-4147-A177-3AD203B41FA5}">
                      <a16:colId xmlns:a16="http://schemas.microsoft.com/office/drawing/2014/main" val="972496631"/>
                    </a:ext>
                  </a:extLst>
                </a:gridCol>
              </a:tblGrid>
              <a:tr h="3570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EXTRANJEROS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kern="1200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Canarias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Lanzarote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Fuerteventura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Gran Canaria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Tenerife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663348"/>
                  </a:ext>
                </a:extLst>
              </a:tr>
              <a:tr h="1888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1.112.701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235.366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176.430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273.889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431.041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3086126"/>
                  </a:ext>
                </a:extLst>
              </a:tr>
              <a:tr h="1888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1.202.995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245.460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190.457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283.703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492.314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71120"/>
                  </a:ext>
                </a:extLst>
              </a:tr>
              <a:tr h="1888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Var. total 23-24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90.294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10.094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14.027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9.814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61.273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326941"/>
                  </a:ext>
                </a:extLst>
              </a:tr>
              <a:tr h="1888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Var. 23-24 (%)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8,11%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4,29%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7,95%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3,58%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14,22%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4803229"/>
                  </a:ext>
                </a:extLst>
              </a:tr>
              <a:tr h="26609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100" b="0" i="0" u="none" strike="noStrike" kern="1200" dirty="0">
                        <a:solidFill>
                          <a:srgbClr val="FF0000"/>
                        </a:solidFill>
                        <a:effectLst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382881"/>
                  </a:ext>
                </a:extLst>
              </a:tr>
              <a:tr h="3570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NACIONALES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200" b="1" i="0" u="none" strike="noStrike" kern="1200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Canarias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Lanzarote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Fuerteventura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Gran Canaria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Tenerife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008710"/>
                  </a:ext>
                </a:extLst>
              </a:tr>
              <a:tr h="1888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210.832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40.105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21.240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53.133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91.719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463740"/>
                  </a:ext>
                </a:extLst>
              </a:tr>
              <a:tr h="1888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194.344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29.903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22.544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47.691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93.224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586269"/>
                  </a:ext>
                </a:extLst>
              </a:tr>
              <a:tr h="1888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Var. total 23-24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-16.488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-10.202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1.304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-5.442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1.505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4113751"/>
                  </a:ext>
                </a:extLst>
              </a:tr>
              <a:tr h="1888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Var. 23-24 (%)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7,82%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25,44%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6,14%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10,24%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1,64%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358815"/>
                  </a:ext>
                </a:extLst>
              </a:tr>
              <a:tr h="26609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100" b="0" i="0" u="none" strike="noStrike" kern="1200" dirty="0">
                        <a:solidFill>
                          <a:srgbClr val="FF0000"/>
                        </a:solidFill>
                        <a:effectLst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s-ES" sz="1100" b="0" i="0" u="none" strike="noStrike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s-ES" sz="1100" b="0" i="0" u="none" strike="noStrike" kern="12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ES" sz="1100" b="0" i="0" u="none" strike="noStrike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206390"/>
                  </a:ext>
                </a:extLst>
              </a:tr>
              <a:tr h="3570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200" b="1" i="0" u="none" strike="noStrike" kern="1200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Canarias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/>
                        </a:rPr>
                        <a:t>Lanzarote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Fuerteventura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/>
                        </a:rPr>
                        <a:t>Gran Canaria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Tenerife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640661"/>
                  </a:ext>
                </a:extLst>
              </a:tr>
              <a:tr h="1888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1.323.533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275.470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197.670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327.022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522.761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6268477"/>
                  </a:ext>
                </a:extLst>
              </a:tr>
              <a:tr h="1888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1.397.339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275.363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213.001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331.394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585.538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0284348"/>
                  </a:ext>
                </a:extLst>
              </a:tr>
              <a:tr h="1888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Var. total 23-24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73.806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15.331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4.372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62.777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429547"/>
                  </a:ext>
                </a:extLst>
              </a:tr>
              <a:tr h="18884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Var. 23-24 (%)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5,58%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0,04%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7,76%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1,34%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12,01%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283035"/>
                  </a:ext>
                </a:extLst>
              </a:tr>
            </a:tbl>
          </a:graphicData>
        </a:graphic>
      </p:graphicFrame>
      <p:sp>
        <p:nvSpPr>
          <p:cNvPr id="13" name="5 CuadroTexto"/>
          <p:cNvSpPr txBox="1">
            <a:spLocks noChangeArrowheads="1"/>
          </p:cNvSpPr>
          <p:nvPr/>
        </p:nvSpPr>
        <p:spPr bwMode="auto">
          <a:xfrm>
            <a:off x="287523" y="5904444"/>
            <a:ext cx="8280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50" b="1" i="1" dirty="0">
                <a:latin typeface="Century Gothic" panose="020B0502020202020204" pitchFamily="34" charset="0"/>
              </a:rPr>
              <a:t>Fuente</a:t>
            </a:r>
            <a:r>
              <a:rPr lang="es-ES" sz="1050" i="1" dirty="0">
                <a:latin typeface="Century Gothic" panose="020B0502020202020204" pitchFamily="34" charset="0"/>
              </a:rPr>
              <a:t>: ISTAC – FRONTUR.</a:t>
            </a:r>
          </a:p>
        </p:txBody>
      </p:sp>
    </p:spTree>
    <p:extLst>
      <p:ext uri="{BB962C8B-B14F-4D97-AF65-F5344CB8AC3E}">
        <p14:creationId xmlns:p14="http://schemas.microsoft.com/office/powerpoint/2010/main" val="141256459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11267" name="CuadroTexto 3"/>
          <p:cNvSpPr txBox="1">
            <a:spLocks noChangeArrowheads="1"/>
          </p:cNvSpPr>
          <p:nvPr/>
        </p:nvSpPr>
        <p:spPr bwMode="auto">
          <a:xfrm>
            <a:off x="827584" y="4114800"/>
            <a:ext cx="763061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ES_tradnl" sz="3600">
                <a:solidFill>
                  <a:schemeClr val="bg1"/>
                </a:solidFill>
                <a:latin typeface="Century Gothic" panose="020B0502020202020204" pitchFamily="34" charset="0"/>
              </a:rPr>
              <a:t>SECCIÓN 1</a:t>
            </a:r>
          </a:p>
          <a:p>
            <a:pPr algn="r"/>
            <a:r>
              <a:rPr lang="es-ES_tradnl" sz="4800" b="1">
                <a:solidFill>
                  <a:schemeClr val="bg1"/>
                </a:solidFill>
                <a:latin typeface="Century Gothic" panose="020B0502020202020204" pitchFamily="34" charset="0"/>
              </a:rPr>
              <a:t>	Pasajeros</a:t>
            </a:r>
          </a:p>
          <a:p>
            <a:endParaRPr lang="es-ES_tradnl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95389" y="6348201"/>
            <a:ext cx="2057400" cy="365125"/>
          </a:xfrm>
        </p:spPr>
        <p:txBody>
          <a:bodyPr/>
          <a:lstStyle/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8</a:t>
            </a:fld>
            <a:r>
              <a:rPr lang="es-ES_tradnl" sz="18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86325" y="164234"/>
            <a:ext cx="856895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b="1" dirty="0">
                <a:solidFill>
                  <a:srgbClr val="1795CF"/>
                </a:solidFill>
                <a:latin typeface="Century Gothic"/>
                <a:cs typeface="Arial"/>
              </a:rPr>
              <a:t>1.3 Pasajeros extranjeros llegados a Gran Canaria. Julio 2024 </a:t>
            </a:r>
          </a:p>
        </p:txBody>
      </p:sp>
      <p:graphicFrame>
        <p:nvGraphicFramePr>
          <p:cNvPr id="8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372551"/>
              </p:ext>
            </p:extLst>
          </p:nvPr>
        </p:nvGraphicFramePr>
        <p:xfrm>
          <a:off x="287522" y="905865"/>
          <a:ext cx="8567755" cy="4651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2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909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4648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PAÍS DE ORIGEN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kern="1200" dirty="0" smtClean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1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kern="1200" dirty="0" smtClean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1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Variación total 23-24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</a:rPr>
                        <a:t>Var. 23-24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89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ALEMANIA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52.414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49.997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-2.417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-4,6%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89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REINO UNIDO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86.419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90.403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3.984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89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NORUEGA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14.503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15.225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428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SUECIA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5.118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6.146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89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DINAMARCA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8.433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7.493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-940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-11,1%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89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HOLANDA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24.315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24.961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89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FINLANDIA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89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ITALIA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9.246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8.754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-492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-5,3%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489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IRLANDA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9.338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10.330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89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FRANCIA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9.168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9.358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489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BÉLGICA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11.043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11.834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489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SUIZA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7.999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6.422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-1.577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-19,7%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489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POLONIA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6.874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9.166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2.292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489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AUSTRIA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3.208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2.880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-328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-10,2%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489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PORTUGAL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8.023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7.347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-676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-8,4%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489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LUXEMBURGO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1.482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1.606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489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OTROS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13.791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14.041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1,8%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4897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TOTALES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271.374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275.963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4.589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2490105"/>
                  </a:ext>
                </a:extLst>
              </a:tr>
            </a:tbl>
          </a:graphicData>
        </a:graphic>
      </p:graphicFrame>
      <p:sp>
        <p:nvSpPr>
          <p:cNvPr id="9" name="5 CuadroTexto"/>
          <p:cNvSpPr txBox="1">
            <a:spLocks noChangeArrowheads="1"/>
          </p:cNvSpPr>
          <p:nvPr/>
        </p:nvSpPr>
        <p:spPr bwMode="auto">
          <a:xfrm>
            <a:off x="287523" y="5904444"/>
            <a:ext cx="8280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50" b="1" i="1" dirty="0">
                <a:latin typeface="Century Gothic" panose="020B0502020202020204" pitchFamily="34" charset="0"/>
              </a:rPr>
              <a:t>Fuente</a:t>
            </a:r>
            <a:r>
              <a:rPr lang="es-ES" sz="1050" i="1" dirty="0">
                <a:latin typeface="Century Gothic" panose="020B0502020202020204" pitchFamily="34" charset="0"/>
              </a:rPr>
              <a:t>: AENA.</a:t>
            </a:r>
          </a:p>
        </p:txBody>
      </p:sp>
      <p:cxnSp>
        <p:nvCxnSpPr>
          <p:cNvPr id="10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>
            <a:off x="1015" y="610638"/>
            <a:ext cx="8892000" cy="0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26398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" y="0"/>
            <a:ext cx="9141969" cy="6858000"/>
          </a:xfrm>
          <a:prstGeom prst="rect">
            <a:avLst/>
          </a:prstGeom>
        </p:spPr>
      </p:pic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7584" y="6363991"/>
            <a:ext cx="2057400" cy="365125"/>
          </a:xfrm>
        </p:spPr>
        <p:txBody>
          <a:bodyPr/>
          <a:lstStyle/>
          <a:p>
            <a:pPr algn="l">
              <a:defRPr/>
            </a:pPr>
            <a:fld id="{F0F4937A-C186-4B21-A2E7-060B4A4FC0C9}" type="slidenum">
              <a:rPr lang="es-ES_tradnl" sz="1800" smtClean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pPr algn="l">
                <a:defRPr/>
              </a:pPr>
              <a:t>9</a:t>
            </a:fld>
            <a:r>
              <a:rPr lang="es-ES_tradnl" sz="18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cxnSp>
        <p:nvCxnSpPr>
          <p:cNvPr id="6" name="13 Conector recto">
            <a:extLst>
              <a:ext uri="{FF2B5EF4-FFF2-40B4-BE49-F238E27FC236}">
                <a16:creationId xmlns:a16="http://schemas.microsoft.com/office/drawing/2014/main" id="{AE116DF4-FF33-4898-9B0A-C04ABCF807E9}"/>
              </a:ext>
            </a:extLst>
          </p:cNvPr>
          <p:cNvCxnSpPr/>
          <p:nvPr/>
        </p:nvCxnSpPr>
        <p:spPr bwMode="auto">
          <a:xfrm>
            <a:off x="0" y="620688"/>
            <a:ext cx="8856474" cy="0"/>
          </a:xfrm>
          <a:prstGeom prst="line">
            <a:avLst/>
          </a:prstGeom>
          <a:ln>
            <a:solidFill>
              <a:srgbClr val="1795C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/>
        </p:nvSpPr>
        <p:spPr>
          <a:xfrm>
            <a:off x="287523" y="127844"/>
            <a:ext cx="856895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b="1" dirty="0">
                <a:solidFill>
                  <a:srgbClr val="1795CF"/>
                </a:solidFill>
                <a:latin typeface="Century Gothic"/>
                <a:cs typeface="Arial"/>
              </a:rPr>
              <a:t>1.4 Pasajeros extranjeros llegados a Canarias. Julio 2024 </a:t>
            </a:r>
          </a:p>
        </p:txBody>
      </p:sp>
      <p:sp>
        <p:nvSpPr>
          <p:cNvPr id="9" name="5 CuadroTexto"/>
          <p:cNvSpPr txBox="1">
            <a:spLocks noChangeArrowheads="1"/>
          </p:cNvSpPr>
          <p:nvPr/>
        </p:nvSpPr>
        <p:spPr bwMode="auto">
          <a:xfrm>
            <a:off x="287523" y="5904444"/>
            <a:ext cx="8280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50" b="1" i="1" dirty="0">
                <a:latin typeface="Century Gothic" panose="020B0502020202020204" pitchFamily="34" charset="0"/>
              </a:rPr>
              <a:t>Fuente</a:t>
            </a:r>
            <a:r>
              <a:rPr lang="es-ES" sz="1050" i="1" dirty="0">
                <a:latin typeface="Century Gothic" panose="020B0502020202020204" pitchFamily="34" charset="0"/>
              </a:rPr>
              <a:t>: AENA.</a:t>
            </a:r>
          </a:p>
        </p:txBody>
      </p:sp>
      <p:graphicFrame>
        <p:nvGraphicFramePr>
          <p:cNvPr id="10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958451"/>
              </p:ext>
            </p:extLst>
          </p:nvPr>
        </p:nvGraphicFramePr>
        <p:xfrm>
          <a:off x="287523" y="818626"/>
          <a:ext cx="8568951" cy="16946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8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87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39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11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8937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1" kern="1200" dirty="0">
                          <a:solidFill>
                            <a:srgbClr val="1795CF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EXTRANJEROS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Canarias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Lanzarote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Fuerteventura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Gran Canaria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Tenerife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1" i="0" u="none" strike="noStrike" dirty="0">
                          <a:solidFill>
                            <a:srgbClr val="1795CF"/>
                          </a:solidFill>
                          <a:effectLst/>
                          <a:latin typeface="Century Gothic" panose="020B0502020202020204" pitchFamily="34" charset="0"/>
                        </a:rPr>
                        <a:t>La Palma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937">
                <a:tc>
                  <a:txBody>
                    <a:bodyPr/>
                    <a:lstStyle/>
                    <a:p>
                      <a:r>
                        <a:rPr lang="es-ES" sz="1100" b="1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1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1.114.862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230.430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172.097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271.374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437.514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3.447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937">
                <a:tc>
                  <a:txBody>
                    <a:bodyPr/>
                    <a:lstStyle/>
                    <a:p>
                      <a:r>
                        <a:rPr lang="es-ES" sz="1100" b="1" kern="12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Julio </a:t>
                      </a:r>
                      <a:r>
                        <a:rPr lang="es-ES" sz="11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1.195.290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240.994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183.544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275.963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488.019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6.770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937">
                <a:tc>
                  <a:txBody>
                    <a:bodyPr/>
                    <a:lstStyle/>
                    <a:p>
                      <a:r>
                        <a:rPr lang="es-ES" sz="11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Variación total 23-24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80.428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10.564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11.447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4.589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50.505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3.323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937">
                <a:tc>
                  <a:txBody>
                    <a:bodyPr/>
                    <a:lstStyle/>
                    <a:p>
                      <a:r>
                        <a:rPr lang="es-ES" sz="11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Var. 23-24 (%)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1,7%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96,4%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0411371"/>
              </p:ext>
            </p:extLst>
          </p:nvPr>
        </p:nvGraphicFramePr>
        <p:xfrm>
          <a:off x="1457998" y="2711248"/>
          <a:ext cx="6228000" cy="32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0029178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846F5E3C5062042BDA8EF8230CDCA9B" ma:contentTypeVersion="18" ma:contentTypeDescription="Crear nuevo documento." ma:contentTypeScope="" ma:versionID="ef81daa252f308ac89ff5abe73632e23">
  <xsd:schema xmlns:xsd="http://www.w3.org/2001/XMLSchema" xmlns:xs="http://www.w3.org/2001/XMLSchema" xmlns:p="http://schemas.microsoft.com/office/2006/metadata/properties" xmlns:ns2="92b5c92d-5161-49f1-892d-54726f61b4e8" xmlns:ns3="c66de0d1-0e7f-4930-84f4-18caa452098e" targetNamespace="http://schemas.microsoft.com/office/2006/metadata/properties" ma:root="true" ma:fieldsID="f3f63a08515dbedeebdc9b5abe10e4ed" ns2:_="" ns3:_="">
    <xsd:import namespace="92b5c92d-5161-49f1-892d-54726f61b4e8"/>
    <xsd:import namespace="c66de0d1-0e7f-4930-84f4-18caa45209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b5c92d-5161-49f1-892d-54726f61b4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457fa6f9-cb37-4e6b-b258-2f6950d476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6de0d1-0e7f-4930-84f4-18caa452098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12f640d-0833-4e85-866b-ef7a0c61d6e8}" ma:internalName="TaxCatchAll" ma:showField="CatchAllData" ma:web="c66de0d1-0e7f-4930-84f4-18caa45209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2b5c92d-5161-49f1-892d-54726f61b4e8">
      <Terms xmlns="http://schemas.microsoft.com/office/infopath/2007/PartnerControls"/>
    </lcf76f155ced4ddcb4097134ff3c332f>
    <TaxCatchAll xmlns="c66de0d1-0e7f-4930-84f4-18caa452098e" xsi:nil="true"/>
  </documentManagement>
</p:properties>
</file>

<file path=customXml/itemProps1.xml><?xml version="1.0" encoding="utf-8"?>
<ds:datastoreItem xmlns:ds="http://schemas.openxmlformats.org/officeDocument/2006/customXml" ds:itemID="{6BA41F36-39A4-449B-8549-256CF556E5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AF48FF-6351-4411-A0CA-FEC6814ACD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b5c92d-5161-49f1-892d-54726f61b4e8"/>
    <ds:schemaRef ds:uri="c66de0d1-0e7f-4930-84f4-18caa45209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DBFC8D9-BB24-4274-9D51-09CCAA239FE1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92b5c92d-5161-49f1-892d-54726f61b4e8"/>
    <ds:schemaRef ds:uri="c66de0d1-0e7f-4930-84f4-18caa452098e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6174</TotalTime>
  <Words>2451</Words>
  <Application>Microsoft Office PowerPoint</Application>
  <PresentationFormat>Presentación en pantalla (4:3)</PresentationFormat>
  <Paragraphs>1199</Paragraphs>
  <Slides>26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1" baseType="lpstr">
      <vt:lpstr>Arial</vt:lpstr>
      <vt:lpstr>Calibri</vt:lpstr>
      <vt:lpstr>Century Gothic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RguezFajardo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Javier Rodriguez Fajardo</dc:creator>
  <cp:lastModifiedBy>Analisis Turistico - Patronato de Turismo de Gran Canaria</cp:lastModifiedBy>
  <cp:revision>651</cp:revision>
  <cp:lastPrinted>2019-07-05T12:46:14Z</cp:lastPrinted>
  <dcterms:created xsi:type="dcterms:W3CDTF">2022-01-13T12:09:50Z</dcterms:created>
  <dcterms:modified xsi:type="dcterms:W3CDTF">2024-09-04T11:10:07Z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0x0101002846F5E3C5062042BDA8EF8230CDCA9B</vt:lpwstr>
  </property>
  <property fmtid="{D5CDD505-2E9C-101B-9397-08002B2CF9AE}" pid="3" name="Order">
    <vt:r8>3228400</vt:r8>
  </property>
  <property fmtid="{D5CDD505-2E9C-101B-9397-08002B2CF9AE}" pid="4" name="MediaServiceImageTags">
    <vt:lpwstr/>
  </property>
  <property fmtid="{D5CDD505-2E9C-101B-9397-08002B2CF9AE}" pid="5" name="lcf76f155ced4ddcb4097134ff3c332f">
    <vt:lpwstr/>
  </property>
  <property fmtid="{D5CDD505-2E9C-101B-9397-08002B2CF9AE}" pid="6" name="TaxCatchAll">
    <vt:lpwstr/>
  </property>
</Properties>
</file>